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23"/>
  </p:notesMasterIdLst>
  <p:sldIdLst>
    <p:sldId id="271" r:id="rId2"/>
    <p:sldId id="272" r:id="rId3"/>
    <p:sldId id="273" r:id="rId4"/>
    <p:sldId id="275" r:id="rId5"/>
    <p:sldId id="264" r:id="rId6"/>
    <p:sldId id="298" r:id="rId7"/>
    <p:sldId id="294" r:id="rId8"/>
    <p:sldId id="300" r:id="rId9"/>
    <p:sldId id="299" r:id="rId10"/>
    <p:sldId id="301" r:id="rId11"/>
    <p:sldId id="302" r:id="rId12"/>
    <p:sldId id="268" r:id="rId13"/>
    <p:sldId id="280" r:id="rId14"/>
    <p:sldId id="282" r:id="rId15"/>
    <p:sldId id="285" r:id="rId16"/>
    <p:sldId id="277" r:id="rId17"/>
    <p:sldId id="303" r:id="rId18"/>
    <p:sldId id="308" r:id="rId19"/>
    <p:sldId id="309" r:id="rId20"/>
    <p:sldId id="310" r:id="rId21"/>
    <p:sldId id="311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4658"/>
  </p:normalViewPr>
  <p:slideViewPr>
    <p:cSldViewPr snapToGrid="0">
      <p:cViewPr>
        <p:scale>
          <a:sx n="70" d="100"/>
          <a:sy n="70" d="100"/>
        </p:scale>
        <p:origin x="464" y="1264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주 민찬" userId="737c2c09-c168-46a5-a75a-cf0165fc2f99" providerId="ADAL" clId="{8964499C-934B-442B-99B1-FFA4E9BE8C49}"/>
    <pc:docChg chg="modSld">
      <pc:chgData name="주 민찬" userId="737c2c09-c168-46a5-a75a-cf0165fc2f99" providerId="ADAL" clId="{8964499C-934B-442B-99B1-FFA4E9BE8C49}" dt="2023-09-03T02:49:41.243" v="3" actId="20577"/>
      <pc:docMkLst>
        <pc:docMk/>
      </pc:docMkLst>
      <pc:sldChg chg="modSp mod">
        <pc:chgData name="주 민찬" userId="737c2c09-c168-46a5-a75a-cf0165fc2f99" providerId="ADAL" clId="{8964499C-934B-442B-99B1-FFA4E9BE8C49}" dt="2023-09-03T02:49:41.243" v="3" actId="20577"/>
        <pc:sldMkLst>
          <pc:docMk/>
          <pc:sldMk cId="0" sldId="271"/>
        </pc:sldMkLst>
        <pc:spChg chg="mod">
          <ac:chgData name="주 민찬" userId="737c2c09-c168-46a5-a75a-cf0165fc2f99" providerId="ADAL" clId="{8964499C-934B-442B-99B1-FFA4E9BE8C49}" dt="2023-09-03T02:49:41.243" v="3" actId="20577"/>
          <ac:spMkLst>
            <pc:docMk/>
            <pc:sldMk cId="0" sldId="271"/>
            <ac:spMk id="6" creationId="{00000000-0000-0000-0000-000000000000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8FFA369-C034-45F2-8D38-68BEB74B10FA}" type="datetime1">
              <a:rPr lang="ko-KR" altLang="en-US"/>
              <a:pPr lvl="0">
                <a:defRPr/>
              </a:pPr>
              <a:t>2025. 3. 12.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7AE0A84-9FC9-424D-A171-48C154108C80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87AE0A84-9FC9-424D-A171-48C154108C80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87AE0A84-9FC9-424D-A171-48C154108C80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87AE0A84-9FC9-424D-A171-48C154108C80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87AE0A84-9FC9-424D-A171-48C154108C80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98245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2025. 3. 12.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54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82200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2025. 3. 12.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57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A1902-5E0F-4C85-6B9B-CFB8C95C2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124FC5-232C-D503-51B2-2388BA704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D67C67-55AD-BA6E-8404-A37284FE8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F5193-41CD-4063-B0C7-05E32D5C3CCF}" type="datetimeFigureOut">
              <a:rPr lang="ko-KR" altLang="en-US" smtClean="0"/>
              <a:t>2025. 3. 12.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847630-7AE5-2706-2404-F94D6A4CF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98C0-863E-3233-E6CC-C61C5150E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66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3866" y="2725379"/>
            <a:ext cx="1585690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400" dirty="0">
                <a:solidFill>
                  <a:schemeClr val="bg1"/>
                </a:solidFill>
              </a:rPr>
              <a:t>8</a:t>
            </a:r>
            <a:r>
              <a:rPr lang="ko-KR" altLang="en-US" sz="1400" dirty="0">
                <a:solidFill>
                  <a:schemeClr val="bg1"/>
                </a:solidFill>
              </a:rPr>
              <a:t>조</a:t>
            </a:r>
          </a:p>
          <a:p>
            <a:pPr lvl="0">
              <a:defRPr/>
            </a:pPr>
            <a:endParaRPr lang="en-US" altLang="ko-KR" sz="1400" dirty="0">
              <a:solidFill>
                <a:schemeClr val="bg1"/>
              </a:solidFill>
            </a:endParaRPr>
          </a:p>
          <a:p>
            <a:pPr>
              <a:defRPr/>
            </a:pPr>
            <a:r>
              <a:rPr lang="en-US" altLang="ko-KR" sz="1400" dirty="0">
                <a:solidFill>
                  <a:schemeClr val="bg1"/>
                </a:solidFill>
              </a:rPr>
              <a:t>202021224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</a:rPr>
              <a:t>주민찬</a:t>
            </a:r>
            <a:endParaRPr lang="en-US" altLang="ko-KR" sz="14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팀원</a:t>
            </a:r>
            <a:r>
              <a:rPr lang="en-US" altLang="ko-KR" sz="1400" dirty="0">
                <a:solidFill>
                  <a:schemeClr val="bg1"/>
                </a:solidFill>
              </a:rPr>
              <a:t>1</a:t>
            </a:r>
            <a:endParaRPr lang="ko-KR" altLang="en-US" sz="14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팀원</a:t>
            </a:r>
            <a:r>
              <a:rPr lang="en-US" altLang="ko-KR" sz="1400" dirty="0">
                <a:solidFill>
                  <a:schemeClr val="bg1"/>
                </a:solidFill>
              </a:rPr>
              <a:t>2</a:t>
            </a:r>
          </a:p>
          <a:p>
            <a:pPr>
              <a:defRPr/>
            </a:pPr>
            <a:r>
              <a:rPr lang="ko-KR" altLang="en-US" sz="1400" dirty="0">
                <a:solidFill>
                  <a:schemeClr val="bg1"/>
                </a:solidFill>
              </a:rPr>
              <a:t>팀원</a:t>
            </a:r>
            <a:r>
              <a:rPr lang="en-US" altLang="ko-KR" sz="1400" dirty="0">
                <a:solidFill>
                  <a:schemeClr val="bg1"/>
                </a:solidFill>
              </a:rPr>
              <a:t>3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13347" y="2542674"/>
            <a:ext cx="1170000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821EF92-9035-E709-8C94-AF57851DDDB3}"/>
              </a:ext>
            </a:extLst>
          </p:cNvPr>
          <p:cNvSpPr txBox="1"/>
          <p:nvPr/>
        </p:nvSpPr>
        <p:spPr>
          <a:xfrm>
            <a:off x="4917469" y="1573178"/>
            <a:ext cx="6497291" cy="193899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6000" spc="-150" dirty="0">
                <a:solidFill>
                  <a:schemeClr val="bg1"/>
                </a:solidFill>
              </a:rPr>
              <a:t> </a:t>
            </a:r>
            <a:r>
              <a:rPr lang="en-US" altLang="ko-KR" sz="6000" spc="-150" dirty="0">
                <a:solidFill>
                  <a:schemeClr val="bg1"/>
                </a:solidFill>
              </a:rPr>
              <a:t>Design Thinking :</a:t>
            </a:r>
          </a:p>
          <a:p>
            <a:pPr lvl="0">
              <a:defRPr/>
            </a:pPr>
            <a:r>
              <a:rPr lang="ko-KR" altLang="en-US" sz="6000" spc="-150" dirty="0">
                <a:solidFill>
                  <a:schemeClr val="bg1"/>
                </a:solidFill>
              </a:rPr>
              <a:t>주차장 서비스 개발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/>
            <p:cNvSpPr txBox="1"/>
            <p:nvPr/>
          </p:nvSpPr>
          <p:spPr>
            <a:xfrm>
              <a:off x="6817895" y="310803"/>
              <a:ext cx="1626970" cy="311679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817895" y="3350782"/>
              <a:ext cx="1788895" cy="8197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800" b="1" spc="-300">
                  <a:solidFill>
                    <a:schemeClr val="bg1"/>
                  </a:solidFill>
                  <a:latin typeface="+mn-ea"/>
                </a:rPr>
                <a:t>Ideate</a:t>
              </a:r>
            </a:p>
          </p:txBody>
        </p:sp>
        <p:cxnSp>
          <p:nvCxnSpPr>
            <p:cNvPr id="4" name="직선 연결선 3"/>
            <p:cNvCxnSpPr/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 flipH="1">
            <a:off x="224798" y="216174"/>
            <a:ext cx="4873136" cy="572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 b="1" spc="-30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Ideate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06621" y="2438086"/>
            <a:ext cx="5001475" cy="1122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 sz="3200" b="1">
                <a:solidFill>
                  <a:schemeClr val="accent1">
                    <a:lumMod val="50000"/>
                  </a:schemeClr>
                </a:solidFill>
              </a:rPr>
              <a:t>특징</a:t>
            </a:r>
          </a:p>
          <a:p>
            <a:pPr algn="just">
              <a:defRPr/>
            </a:pPr>
            <a:r>
              <a:rPr lang="en-US" altLang="ko-KR">
                <a:solidFill>
                  <a:schemeClr val="accent1">
                    <a:lumMod val="50000"/>
                  </a:schemeClr>
                </a:solidFill>
              </a:rPr>
              <a:t>1.</a:t>
            </a: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 카카오내비</a:t>
            </a:r>
            <a:r>
              <a:rPr lang="en-US" altLang="ko-KR">
                <a:solidFill>
                  <a:schemeClr val="accent1">
                    <a:lumMod val="50000"/>
                  </a:schemeClr>
                </a:solidFill>
              </a:rPr>
              <a:t>,</a:t>
            </a: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ko-KR">
                <a:solidFill>
                  <a:schemeClr val="accent1">
                    <a:lumMod val="50000"/>
                  </a:schemeClr>
                </a:solidFill>
              </a:rPr>
              <a:t>Tmap, </a:t>
            </a: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네이버지도 연동</a:t>
            </a:r>
          </a:p>
          <a:p>
            <a:pPr algn="just">
              <a:defRPr/>
            </a:pPr>
            <a:endParaRPr lang="ko-KR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87185" y="1058264"/>
            <a:ext cx="7471558" cy="11210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200"/>
              <a:t>주차장 잔여석 확인 기능</a:t>
            </a:r>
            <a:r>
              <a:rPr lang="en-US" altLang="ko-KR" sz="3200"/>
              <a:t>:</a:t>
            </a:r>
          </a:p>
          <a:p>
            <a:pPr>
              <a:defRPr/>
            </a:pPr>
            <a:r>
              <a:rPr lang="ko-KR" altLang="en-US"/>
              <a:t>운전자 근처에 있는 주차장의</a:t>
            </a:r>
          </a:p>
          <a:p>
            <a:pPr>
              <a:defRPr/>
            </a:pPr>
            <a:r>
              <a:rPr lang="ko-KR" altLang="en-US"/>
              <a:t>잔여석을 확인해줌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096000" y="1010639"/>
            <a:ext cx="7471558" cy="11210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3200"/>
              <a:t>주차장 추천 기능</a:t>
            </a:r>
            <a:r>
              <a:rPr lang="en-US" altLang="ko-KR" sz="3200"/>
              <a:t>:</a:t>
            </a:r>
          </a:p>
          <a:p>
            <a:pPr>
              <a:defRPr/>
            </a:pPr>
            <a:r>
              <a:rPr lang="ko-KR" altLang="en-US"/>
              <a:t>잔여석이 있는 주차장들 중 운전자에게 적합한 주차장을 </a:t>
            </a:r>
          </a:p>
          <a:p>
            <a:pPr>
              <a:defRPr/>
            </a:pPr>
            <a:r>
              <a:rPr lang="ko-KR" altLang="en-US"/>
              <a:t>추천해줌 </a:t>
            </a:r>
          </a:p>
        </p:txBody>
      </p:sp>
      <p:sp>
        <p:nvSpPr>
          <p:cNvPr id="47" name="TextBox 30"/>
          <p:cNvSpPr txBox="1"/>
          <p:nvPr/>
        </p:nvSpPr>
        <p:spPr>
          <a:xfrm>
            <a:off x="6095999" y="2399986"/>
            <a:ext cx="5001476" cy="2493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 sz="3200" b="1">
                <a:solidFill>
                  <a:schemeClr val="accent1">
                    <a:lumMod val="50000"/>
                  </a:schemeClr>
                </a:solidFill>
              </a:rPr>
              <a:t>특징</a:t>
            </a:r>
          </a:p>
          <a:p>
            <a:pPr algn="just">
              <a:defRPr/>
            </a:pPr>
            <a:r>
              <a:rPr lang="en-US" altLang="ko-KR">
                <a:solidFill>
                  <a:schemeClr val="accent1">
                    <a:lumMod val="50000"/>
                  </a:schemeClr>
                </a:solidFill>
              </a:rPr>
              <a:t>1.</a:t>
            </a: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 사용자가 직접 주차장 특징들에 대해 중요한 </a:t>
            </a:r>
          </a:p>
          <a:p>
            <a:pPr algn="just">
              <a:defRPr/>
            </a:pP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순서대로 우선순위를 매김</a:t>
            </a:r>
          </a:p>
          <a:p>
            <a:pPr algn="just">
              <a:defRPr/>
            </a:pPr>
            <a:endParaRPr lang="ko-KR" altLang="en-US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defRPr/>
            </a:pPr>
            <a:r>
              <a:rPr lang="en-US" altLang="ko-KR">
                <a:solidFill>
                  <a:schemeClr val="accent1">
                    <a:lumMod val="50000"/>
                  </a:schemeClr>
                </a:solidFill>
              </a:rPr>
              <a:t>2.</a:t>
            </a: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 그 순위를 토대로 주변 잔여석이 있는 주차장들 중 </a:t>
            </a:r>
          </a:p>
          <a:p>
            <a:pPr algn="just">
              <a:defRPr/>
            </a:pP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몇 가지를 추천해줌</a:t>
            </a:r>
          </a:p>
          <a:p>
            <a:pPr algn="just">
              <a:defRPr/>
            </a:pP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  <a:p>
            <a:pPr algn="just">
              <a:defRPr/>
            </a:pPr>
            <a:endParaRPr lang="ko-KR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-729838" y="5122591"/>
            <a:ext cx="12192001" cy="571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/>
              <a:t>▶ 주차장 이용 효율 향상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/>
          <p:cNvSpPr/>
          <p:nvPr/>
        </p:nvSpPr>
        <p:spPr>
          <a:xfrm>
            <a:off x="1215187" y="1473866"/>
            <a:ext cx="9817769" cy="3910263"/>
          </a:xfrm>
          <a:prstGeom prst="roundRect">
            <a:avLst>
              <a:gd name="adj" fmla="val 48203"/>
            </a:avLst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더하기 기호 7"/>
          <p:cNvSpPr/>
          <p:nvPr/>
        </p:nvSpPr>
        <p:spPr>
          <a:xfrm>
            <a:off x="5231748" y="2536674"/>
            <a:ext cx="1784649" cy="1784649"/>
          </a:xfrm>
          <a:prstGeom prst="mathPlus">
            <a:avLst>
              <a:gd name="adj1" fmla="val 7339"/>
            </a:avLst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2437229" y="2122307"/>
            <a:ext cx="2558647" cy="2586880"/>
            <a:chOff x="2772074" y="2122307"/>
            <a:chExt cx="2558647" cy="2586880"/>
          </a:xfrm>
        </p:grpSpPr>
        <p:sp>
          <p:nvSpPr>
            <p:cNvPr id="19" name="타원 18"/>
            <p:cNvSpPr/>
            <p:nvPr/>
          </p:nvSpPr>
          <p:spPr>
            <a:xfrm>
              <a:off x="2772074" y="2122307"/>
              <a:ext cx="2558647" cy="2558647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 flipH="1">
              <a:off x="3106918" y="2400863"/>
              <a:ext cx="1888958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>
                  <a:latin typeface="맑은고딕"/>
                </a:rPr>
                <a:t>주차장 추천 </a:t>
              </a:r>
              <a:r>
                <a:rPr lang="en-US" altLang="ko-KR">
                  <a:latin typeface="맑은고딕"/>
                </a:rPr>
                <a:t>AI</a:t>
              </a:r>
            </a:p>
            <a:p>
              <a:pPr algn="ctr">
                <a:buFont typeface="Symbol"/>
                <a:buChar char="Þ"/>
                <a:defRPr/>
              </a:pPr>
              <a:r>
                <a:rPr lang="en-US" altLang="ko-KR">
                  <a:latin typeface="맑은고딕"/>
                </a:rPr>
                <a:t>contents-based filtering</a:t>
              </a:r>
            </a:p>
            <a:p>
              <a:pPr algn="ctr">
                <a:defRPr/>
              </a:pPr>
              <a:r>
                <a:rPr lang="ko-KR" altLang="en-US">
                  <a:latin typeface="맑은고딕"/>
                </a:rPr>
                <a:t>개인의 우선순위에 따라서 원하는 주차장의 순위를 보여준다</a:t>
              </a:r>
              <a:r>
                <a:rPr lang="en-US" altLang="ko-KR">
                  <a:latin typeface="맑은고딕"/>
                </a:rPr>
                <a:t>.</a:t>
              </a:r>
            </a:p>
            <a:p>
              <a:pPr algn="ctr">
                <a:defRPr/>
              </a:pPr>
              <a:endParaRPr lang="ko-KR" altLang="en-US" b="1"/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7196125" y="2149676"/>
            <a:ext cx="2558647" cy="2610528"/>
            <a:chOff x="6861276" y="2149676"/>
            <a:chExt cx="2558647" cy="2610528"/>
          </a:xfrm>
        </p:grpSpPr>
        <p:sp>
          <p:nvSpPr>
            <p:cNvPr id="20" name="타원 19"/>
            <p:cNvSpPr/>
            <p:nvPr/>
          </p:nvSpPr>
          <p:spPr>
            <a:xfrm>
              <a:off x="6861276" y="2149676"/>
              <a:ext cx="2558647" cy="2558647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 flipH="1">
              <a:off x="7196120" y="2451880"/>
              <a:ext cx="1888958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>
                  <a:latin typeface="맑은고딕"/>
                </a:rPr>
                <a:t>주차자리에 있는 차량 인식 </a:t>
              </a:r>
              <a:r>
                <a:rPr lang="en-US" altLang="ko-KR">
                  <a:latin typeface="맑은고딕"/>
                </a:rPr>
                <a:t>AI</a:t>
              </a:r>
            </a:p>
            <a:p>
              <a:pPr algn="ctr">
                <a:buFont typeface="Symbol"/>
                <a:buChar char="Þ"/>
                <a:defRPr/>
              </a:pPr>
              <a:r>
                <a:rPr lang="en-US" altLang="ko-KR">
                  <a:latin typeface="맑은고딕"/>
                </a:rPr>
                <a:t>CNN</a:t>
              </a:r>
            </a:p>
            <a:p>
              <a:pPr algn="ctr">
                <a:defRPr/>
              </a:pPr>
              <a:r>
                <a:rPr lang="ko-KR" altLang="en-US">
                  <a:latin typeface="맑은고딕"/>
                </a:rPr>
                <a:t>주차장 차단기의 오류로 인해 여석이 파악되지 않을 때가 있다</a:t>
              </a:r>
              <a:r>
                <a:rPr lang="en-US" altLang="ko-KR">
                  <a:latin typeface="맑은고딕"/>
                </a:rPr>
                <a:t>.</a:t>
              </a:r>
            </a:p>
            <a:p>
              <a:pPr algn="ctr">
                <a:defRPr/>
              </a:pPr>
              <a:endParaRPr lang="ko-KR" altLang="en-US" b="1"/>
            </a:p>
          </p:txBody>
        </p:sp>
      </p:grpSp>
      <p:sp>
        <p:nvSpPr>
          <p:cNvPr id="2" name="사각형: 둥근 모서리 1"/>
          <p:cNvSpPr/>
          <p:nvPr/>
        </p:nvSpPr>
        <p:spPr>
          <a:xfrm>
            <a:off x="2437230" y="226243"/>
            <a:ext cx="7317542" cy="881843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3600" b="1"/>
              <a:t>서비스 시나리오에 사용될 </a:t>
            </a:r>
            <a:r>
              <a:rPr lang="en-US" altLang="ko-KR" sz="3600" b="1"/>
              <a:t>AI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3006007" y="452649"/>
            <a:ext cx="5803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/>
              <a:t>Contents-based filtering</a:t>
            </a:r>
            <a:endParaRPr lang="ko-KR" altLang="en-US" sz="44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60A2222-1861-0C93-F3FF-B480F0A8C532}"/>
              </a:ext>
            </a:extLst>
          </p:cNvPr>
          <p:cNvSpPr/>
          <p:nvPr/>
        </p:nvSpPr>
        <p:spPr>
          <a:xfrm>
            <a:off x="903021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C86559F-3837-B749-A77F-EE960F0146CE}"/>
              </a:ext>
            </a:extLst>
          </p:cNvPr>
          <p:cNvSpPr/>
          <p:nvPr/>
        </p:nvSpPr>
        <p:spPr>
          <a:xfrm>
            <a:off x="928225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고딕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C8C25A-844B-8FFA-1272-6223DD0085C9}"/>
              </a:ext>
            </a:extLst>
          </p:cNvPr>
          <p:cNvSpPr/>
          <p:nvPr/>
        </p:nvSpPr>
        <p:spPr>
          <a:xfrm>
            <a:off x="9203900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AF95BF3-A33E-3ED4-D4B8-1B89DC6B1DC5}"/>
              </a:ext>
            </a:extLst>
          </p:cNvPr>
          <p:cNvSpPr/>
          <p:nvPr/>
        </p:nvSpPr>
        <p:spPr>
          <a:xfrm>
            <a:off x="3686783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970CC38-9B93-3086-7155-DB6D495644D4}"/>
              </a:ext>
            </a:extLst>
          </p:cNvPr>
          <p:cNvSpPr/>
          <p:nvPr/>
        </p:nvSpPr>
        <p:spPr>
          <a:xfrm>
            <a:off x="6445341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5BD38-1355-AAE3-2553-362CAFB84745}"/>
              </a:ext>
            </a:extLst>
          </p:cNvPr>
          <p:cNvSpPr txBox="1"/>
          <p:nvPr/>
        </p:nvSpPr>
        <p:spPr>
          <a:xfrm>
            <a:off x="3133303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F86137-706A-7C35-3E7B-48C64B8441B0}"/>
              </a:ext>
            </a:extLst>
          </p:cNvPr>
          <p:cNvSpPr txBox="1"/>
          <p:nvPr/>
        </p:nvSpPr>
        <p:spPr>
          <a:xfrm>
            <a:off x="5907507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2AFCB4-70C9-58E5-F2A7-831DC41BFDD2}"/>
              </a:ext>
            </a:extLst>
          </p:cNvPr>
          <p:cNvSpPr txBox="1"/>
          <p:nvPr/>
        </p:nvSpPr>
        <p:spPr>
          <a:xfrm>
            <a:off x="8634767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9B041E-DDEB-6C62-ECA0-3BC0C2E9BA85}"/>
              </a:ext>
            </a:extLst>
          </p:cNvPr>
          <p:cNvSpPr txBox="1"/>
          <p:nvPr/>
        </p:nvSpPr>
        <p:spPr>
          <a:xfrm>
            <a:off x="1508603" y="2151529"/>
            <a:ext cx="849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맑은고딕"/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맑은고딕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F45B0-605A-3EEB-231C-67A24AD70A01}"/>
              </a:ext>
            </a:extLst>
          </p:cNvPr>
          <p:cNvSpPr/>
          <p:nvPr/>
        </p:nvSpPr>
        <p:spPr>
          <a:xfrm>
            <a:off x="3686782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46FD89-E348-2DE4-1889-54E2ADFDD6B6}"/>
              </a:ext>
            </a:extLst>
          </p:cNvPr>
          <p:cNvSpPr txBox="1"/>
          <p:nvPr/>
        </p:nvSpPr>
        <p:spPr>
          <a:xfrm>
            <a:off x="4290404" y="2151529"/>
            <a:ext cx="849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맑은고딕"/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맑은고딕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E1A3D78-ED92-F94F-B0D0-BC15DEBDC75A}"/>
              </a:ext>
            </a:extLst>
          </p:cNvPr>
          <p:cNvSpPr/>
          <p:nvPr/>
        </p:nvSpPr>
        <p:spPr>
          <a:xfrm>
            <a:off x="6445339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09BDDB-F8CF-CC54-B1E4-A028C81111AD}"/>
              </a:ext>
            </a:extLst>
          </p:cNvPr>
          <p:cNvSpPr txBox="1"/>
          <p:nvPr/>
        </p:nvSpPr>
        <p:spPr>
          <a:xfrm>
            <a:off x="7049762" y="2151529"/>
            <a:ext cx="849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맑은고딕"/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맑은고딕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D681D37-D302-8C28-4973-B7F299E24EAC}"/>
              </a:ext>
            </a:extLst>
          </p:cNvPr>
          <p:cNvSpPr/>
          <p:nvPr/>
        </p:nvSpPr>
        <p:spPr>
          <a:xfrm>
            <a:off x="9203896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3BEDFB-CD23-0158-3EC2-D039ED625191}"/>
              </a:ext>
            </a:extLst>
          </p:cNvPr>
          <p:cNvSpPr txBox="1"/>
          <p:nvPr/>
        </p:nvSpPr>
        <p:spPr>
          <a:xfrm>
            <a:off x="9800091" y="2151529"/>
            <a:ext cx="849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맑은고딕"/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맑은고딕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E2E9DD-A907-410C-F125-ADC1C9942C5F}"/>
              </a:ext>
            </a:extLst>
          </p:cNvPr>
          <p:cNvSpPr txBox="1"/>
          <p:nvPr/>
        </p:nvSpPr>
        <p:spPr>
          <a:xfrm>
            <a:off x="1097950" y="3273238"/>
            <a:ext cx="168289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맑은고딕"/>
              </a:rPr>
              <a:t>첫번째 </a:t>
            </a:r>
            <a:r>
              <a:rPr lang="en-US" altLang="ko-KR" sz="1400" dirty="0" err="1">
                <a:latin typeface="맑은고딕"/>
              </a:rPr>
              <a:t>colum</a:t>
            </a:r>
            <a:r>
              <a:rPr lang="ko-KR" altLang="en-US" sz="1400" dirty="0">
                <a:latin typeface="맑은고딕"/>
              </a:rPr>
              <a:t>에 현재 위치 지역에 있는 주차장의 종류를</a:t>
            </a:r>
            <a:r>
              <a:rPr lang="en-US" altLang="ko-KR" sz="1400" dirty="0">
                <a:latin typeface="맑은고딕"/>
              </a:rPr>
              <a:t>, </a:t>
            </a:r>
            <a:r>
              <a:rPr lang="ko-KR" altLang="en-US" sz="1400" dirty="0">
                <a:latin typeface="맑은고딕"/>
              </a:rPr>
              <a:t>첫번째 </a:t>
            </a:r>
            <a:r>
              <a:rPr lang="en-US" altLang="ko-KR" sz="1400" dirty="0">
                <a:latin typeface="맑은고딕"/>
              </a:rPr>
              <a:t>row</a:t>
            </a:r>
            <a:r>
              <a:rPr lang="ko-KR" altLang="en-US" sz="1400" dirty="0">
                <a:latin typeface="맑은고딕"/>
              </a:rPr>
              <a:t>에 주차장을 선택할 때 고려할 사항들을 적는다</a:t>
            </a:r>
            <a:r>
              <a:rPr lang="en-US" altLang="ko-KR" sz="1400" dirty="0">
                <a:latin typeface="맑은고딕"/>
              </a:rPr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45D7FA-2EDE-736A-9A25-5D557ABCECD3}"/>
              </a:ext>
            </a:extLst>
          </p:cNvPr>
          <p:cNvSpPr txBox="1"/>
          <p:nvPr/>
        </p:nvSpPr>
        <p:spPr>
          <a:xfrm>
            <a:off x="3856508" y="3273238"/>
            <a:ext cx="1682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맑은고딕"/>
              </a:rPr>
              <a:t>각각의 </a:t>
            </a:r>
            <a:r>
              <a:rPr lang="en-US" altLang="ko-KR" sz="1400" dirty="0">
                <a:latin typeface="맑은고딕"/>
              </a:rPr>
              <a:t>entry</a:t>
            </a:r>
            <a:r>
              <a:rPr lang="ko-KR" altLang="en-US" sz="1400" dirty="0">
                <a:latin typeface="맑은고딕"/>
              </a:rPr>
              <a:t>에 </a:t>
            </a:r>
            <a:r>
              <a:rPr lang="ko-KR" altLang="en-US" sz="1400" dirty="0" err="1">
                <a:latin typeface="맑은고딕"/>
              </a:rPr>
              <a:t>실제값을</a:t>
            </a:r>
            <a:r>
              <a:rPr lang="ko-KR" altLang="en-US" sz="1400" dirty="0">
                <a:latin typeface="맑은고딕"/>
              </a:rPr>
              <a:t> 기입한다</a:t>
            </a:r>
            <a:r>
              <a:rPr lang="en-US" altLang="ko-KR" sz="1400" dirty="0">
                <a:latin typeface="맑은고딕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7BD25-5B93-EA6F-5BCB-D6D765DDE32D}"/>
              </a:ext>
            </a:extLst>
          </p:cNvPr>
          <p:cNvSpPr txBox="1"/>
          <p:nvPr/>
        </p:nvSpPr>
        <p:spPr>
          <a:xfrm>
            <a:off x="6615067" y="3273238"/>
            <a:ext cx="16828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맑은고딕"/>
              </a:rPr>
              <a:t>사용자가 고려할 사항들의 순위를 정한다</a:t>
            </a:r>
            <a:r>
              <a:rPr lang="en-US" altLang="ko-KR" sz="1400" dirty="0">
                <a:latin typeface="맑은고딕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17F5C0-7DEE-E4FF-F4EC-87DA8045BD02}"/>
              </a:ext>
            </a:extLst>
          </p:cNvPr>
          <p:cNvSpPr txBox="1"/>
          <p:nvPr/>
        </p:nvSpPr>
        <p:spPr>
          <a:xfrm>
            <a:off x="9383173" y="3273238"/>
            <a:ext cx="1682895" cy="848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dirty="0">
                <a:latin typeface="맑은고딕"/>
              </a:rPr>
              <a:t>각각의 </a:t>
            </a:r>
            <a:r>
              <a:rPr lang="en-US" altLang="ko-KR" sz="1400" dirty="0">
                <a:latin typeface="맑은고딕"/>
              </a:rPr>
              <a:t>entry</a:t>
            </a:r>
            <a:r>
              <a:rPr lang="ko-KR" altLang="en-US" sz="1400" dirty="0">
                <a:latin typeface="맑은고딕"/>
              </a:rPr>
              <a:t>값과 우선순위 값을 </a:t>
            </a:r>
            <a:r>
              <a:rPr lang="ko-KR" altLang="en-US" sz="1400" dirty="0" err="1">
                <a:latin typeface="맑은고딕"/>
              </a:rPr>
              <a:t>내적한</a:t>
            </a:r>
            <a:r>
              <a:rPr lang="ko-KR" altLang="en-US" sz="1400" dirty="0">
                <a:latin typeface="맑은고딕"/>
              </a:rPr>
              <a:t> 값을 구한다</a:t>
            </a:r>
            <a:r>
              <a:rPr lang="en-US" altLang="ko-KR" sz="1400" dirty="0">
                <a:latin typeface="맑은고딕"/>
              </a:rPr>
              <a:t>.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맑은고딕"/>
            </a:endParaRPr>
          </a:p>
        </p:txBody>
      </p:sp>
    </p:spTree>
    <p:extLst>
      <p:ext uri="{BB962C8B-B14F-4D97-AF65-F5344CB8AC3E}">
        <p14:creationId xmlns:p14="http://schemas.microsoft.com/office/powerpoint/2010/main" val="1505662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053755" y="388534"/>
            <a:ext cx="8365206" cy="7563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400" b="1"/>
              <a:t>Contents-based filtering</a:t>
            </a:r>
            <a:endParaRPr lang="ko-KR" altLang="en-US" sz="4400" b="1" spc="-300">
              <a:solidFill>
                <a:schemeClr val="accent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/>
          <p:cNvSpPr/>
          <p:nvPr/>
        </p:nvSpPr>
        <p:spPr>
          <a:xfrm>
            <a:off x="1519456" y="3465536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519456" y="4346935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aphicFrame>
        <p:nvGraphicFramePr>
          <p:cNvPr id="25" name="표 8"/>
          <p:cNvGraphicFramePr/>
          <p:nvPr/>
        </p:nvGraphicFramePr>
        <p:xfrm>
          <a:off x="566881" y="1385454"/>
          <a:ext cx="10609116" cy="1470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1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403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주차장 거리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주차 요금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주차공간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주차자리 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평균방문횟수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03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</a:t>
                      </a:r>
                      <a:r>
                        <a:rPr lang="ko-KR" altLang="en-US"/>
                        <a:t>주차장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3km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2000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2.6*5.2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25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200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03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</a:t>
                      </a:r>
                      <a:r>
                        <a:rPr lang="ko-KR" altLang="en-US"/>
                        <a:t>주차장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10km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2.8*5.3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100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03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3</a:t>
                      </a:r>
                      <a:r>
                        <a:rPr lang="ko-KR" altLang="en-US"/>
                        <a:t>주차장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7km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1000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2.7*5.4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30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300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4" name="표 9"/>
          <p:cNvGraphicFramePr>
            <a:graphicFrameLocks noGrp="1"/>
          </p:cNvGraphicFramePr>
          <p:nvPr/>
        </p:nvGraphicFramePr>
        <p:xfrm>
          <a:off x="566881" y="2983343"/>
          <a:ext cx="10609116" cy="3694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1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9454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사용자</a:t>
                      </a:r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</a:t>
                      </a:r>
                      <a:r>
                        <a:rPr lang="ko-KR" altLang="en-US"/>
                        <a:t>순위 </a:t>
                      </a:r>
                      <a:r>
                        <a:rPr lang="en-US" altLang="ko-KR"/>
                        <a:t>: 300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3</a:t>
                      </a:r>
                      <a:r>
                        <a:rPr lang="ko-KR" altLang="en-US"/>
                        <a:t>순위 </a:t>
                      </a:r>
                      <a:r>
                        <a:rPr lang="en-US" altLang="ko-KR"/>
                        <a:t>: 200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4</a:t>
                      </a:r>
                      <a:r>
                        <a:rPr lang="ko-KR" altLang="en-US"/>
                        <a:t>순위 </a:t>
                      </a:r>
                      <a:r>
                        <a:rPr lang="en-US" altLang="ko-KR"/>
                        <a:t>: 150  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5</a:t>
                      </a:r>
                      <a:r>
                        <a:rPr lang="ko-KR" altLang="en-US"/>
                        <a:t>순위 </a:t>
                      </a:r>
                      <a:r>
                        <a:rPr lang="en-US" altLang="ko-KR"/>
                        <a:t>: 100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</a:t>
                      </a:r>
                      <a:r>
                        <a:rPr lang="ko-KR" altLang="en-US"/>
                        <a:t>순위 </a:t>
                      </a:r>
                      <a:r>
                        <a:rPr lang="en-US" altLang="ko-KR"/>
                        <a:t>: 250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5" name="표 11"/>
          <p:cNvGraphicFramePr>
            <a:graphicFrameLocks noGrp="1"/>
          </p:cNvGraphicFramePr>
          <p:nvPr/>
        </p:nvGraphicFramePr>
        <p:xfrm>
          <a:off x="566881" y="3429000"/>
          <a:ext cx="10609116" cy="11029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1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681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063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</a:t>
                      </a:r>
                      <a:r>
                        <a:rPr lang="ko-KR" altLang="en-US"/>
                        <a:t>주차장 내적합</a:t>
                      </a:r>
                      <a:endParaRPr lang="en-US" alt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(K/3)*300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(C/2000)*200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(2.6*5.2)*150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25*100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200*250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063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</a:t>
                      </a:r>
                      <a:r>
                        <a:rPr lang="ko-KR" altLang="en-US"/>
                        <a:t>주차장 내적합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(K/10)*300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0*200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(2.8*5.3)*150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20*100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100*250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063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3</a:t>
                      </a:r>
                      <a:r>
                        <a:rPr lang="ko-KR" altLang="en-US"/>
                        <a:t>주차장 내적합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(K/7)*300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(C/1000)*200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(2.7*5.4)*150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30*100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300*200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7" name="표 13"/>
          <p:cNvGraphicFramePr>
            <a:graphicFrameLocks noGrp="1"/>
          </p:cNvGraphicFramePr>
          <p:nvPr/>
        </p:nvGraphicFramePr>
        <p:xfrm>
          <a:off x="1807439" y="4729018"/>
          <a:ext cx="8128000" cy="20322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447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</a:t>
                      </a:r>
                      <a:r>
                        <a:rPr lang="ko-KR" altLang="en-US"/>
                        <a:t>주차장 내적합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(K/3)*300+(C/2000)*200+(2.6*5.2)*150+25*100+200*250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1324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</a:t>
                      </a:r>
                      <a:r>
                        <a:rPr lang="ko-KR" altLang="en-US"/>
                        <a:t>주차장 내적합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(K/10)*300+0*200+(2.8*5.3)*150+20*100+100*250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1324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3</a:t>
                      </a:r>
                      <a:r>
                        <a:rPr lang="ko-KR" altLang="en-US"/>
                        <a:t>주차장 내적합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/>
                        <a:t>(K/7)*300+(C/1000)*200+(2.7*5.4)*150+30*100+300*200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917197" y="558940"/>
            <a:ext cx="79265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/>
              <a:t>Convolutional Neural Network(CNN)</a:t>
            </a:r>
            <a:endParaRPr lang="ko-KR" altLang="en-US" sz="40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표 7">
            <a:extLst>
              <a:ext uri="{FF2B5EF4-FFF2-40B4-BE49-F238E27FC236}">
                <a16:creationId xmlns:a16="http://schemas.microsoft.com/office/drawing/2014/main" id="{969E9E2C-A4C7-4DAA-A7F6-AF61FC98C764}"/>
              </a:ext>
            </a:extLst>
          </p:cNvPr>
          <p:cNvGraphicFramePr>
            <a:graphicFrameLocks/>
          </p:cNvGraphicFramePr>
          <p:nvPr/>
        </p:nvGraphicFramePr>
        <p:xfrm>
          <a:off x="838199" y="1825625"/>
          <a:ext cx="3262748" cy="2931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5687">
                  <a:extLst>
                    <a:ext uri="{9D8B030D-6E8A-4147-A177-3AD203B41FA5}">
                      <a16:colId xmlns:a16="http://schemas.microsoft.com/office/drawing/2014/main" val="253744870"/>
                    </a:ext>
                  </a:extLst>
                </a:gridCol>
                <a:gridCol w="815687">
                  <a:extLst>
                    <a:ext uri="{9D8B030D-6E8A-4147-A177-3AD203B41FA5}">
                      <a16:colId xmlns:a16="http://schemas.microsoft.com/office/drawing/2014/main" val="4107969892"/>
                    </a:ext>
                  </a:extLst>
                </a:gridCol>
                <a:gridCol w="815687">
                  <a:extLst>
                    <a:ext uri="{9D8B030D-6E8A-4147-A177-3AD203B41FA5}">
                      <a16:colId xmlns:a16="http://schemas.microsoft.com/office/drawing/2014/main" val="2654948478"/>
                    </a:ext>
                  </a:extLst>
                </a:gridCol>
                <a:gridCol w="815687">
                  <a:extLst>
                    <a:ext uri="{9D8B030D-6E8A-4147-A177-3AD203B41FA5}">
                      <a16:colId xmlns:a16="http://schemas.microsoft.com/office/drawing/2014/main" val="3006704316"/>
                    </a:ext>
                  </a:extLst>
                </a:gridCol>
              </a:tblGrid>
              <a:tr h="732776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831659"/>
                  </a:ext>
                </a:extLst>
              </a:tr>
              <a:tr h="732776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423420"/>
                  </a:ext>
                </a:extLst>
              </a:tr>
              <a:tr h="7327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023154"/>
                  </a:ext>
                </a:extLst>
              </a:tr>
              <a:tr h="7327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8725431"/>
                  </a:ext>
                </a:extLst>
              </a:tr>
            </a:tbl>
          </a:graphicData>
        </a:graphic>
      </p:graphicFrame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B3A84555-D5A8-4696-843D-4CC920B78D10}"/>
              </a:ext>
            </a:extLst>
          </p:cNvPr>
          <p:cNvSpPr/>
          <p:nvPr/>
        </p:nvSpPr>
        <p:spPr>
          <a:xfrm>
            <a:off x="838199" y="4978400"/>
            <a:ext cx="3262748" cy="6465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자동차의 이미지 특징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CE46769D-1962-452E-8BE5-8E1C3B334369}"/>
              </a:ext>
            </a:extLst>
          </p:cNvPr>
          <p:cNvSpPr/>
          <p:nvPr/>
        </p:nvSpPr>
        <p:spPr>
          <a:xfrm>
            <a:off x="838199" y="5874327"/>
            <a:ext cx="6246092" cy="7481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Convoulution</a:t>
            </a:r>
            <a:r>
              <a:rPr lang="ko-KR" altLang="en-US" dirty="0"/>
              <a:t>을 통해서 자동차 이미지의 특징을 뽑아낸다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32" name="표 8">
            <a:extLst>
              <a:ext uri="{FF2B5EF4-FFF2-40B4-BE49-F238E27FC236}">
                <a16:creationId xmlns:a16="http://schemas.microsoft.com/office/drawing/2014/main" id="{8B7EFF92-4A53-4B17-BB3C-8CA948CFDC60}"/>
              </a:ext>
            </a:extLst>
          </p:cNvPr>
          <p:cNvGraphicFramePr>
            <a:graphicFrameLocks noGrp="1"/>
          </p:cNvGraphicFramePr>
          <p:nvPr/>
        </p:nvGraphicFramePr>
        <p:xfrm>
          <a:off x="5458689" y="1825625"/>
          <a:ext cx="1625602" cy="1444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1">
                  <a:extLst>
                    <a:ext uri="{9D8B030D-6E8A-4147-A177-3AD203B41FA5}">
                      <a16:colId xmlns:a16="http://schemas.microsoft.com/office/drawing/2014/main" val="3500643354"/>
                    </a:ext>
                  </a:extLst>
                </a:gridCol>
                <a:gridCol w="812801">
                  <a:extLst>
                    <a:ext uri="{9D8B030D-6E8A-4147-A177-3AD203B41FA5}">
                      <a16:colId xmlns:a16="http://schemas.microsoft.com/office/drawing/2014/main" val="574467403"/>
                    </a:ext>
                  </a:extLst>
                </a:gridCol>
              </a:tblGrid>
              <a:tr h="722024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429892"/>
                  </a:ext>
                </a:extLst>
              </a:tr>
              <a:tr h="722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9921191"/>
                  </a:ext>
                </a:extLst>
              </a:tr>
            </a:tbl>
          </a:graphicData>
        </a:graphic>
      </p:graphicFrame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DC4B4E2-38B0-4BB7-8293-45DA7BDA1A7A}"/>
              </a:ext>
            </a:extLst>
          </p:cNvPr>
          <p:cNvSpPr/>
          <p:nvPr/>
        </p:nvSpPr>
        <p:spPr>
          <a:xfrm>
            <a:off x="5458689" y="3519055"/>
            <a:ext cx="1625602" cy="5449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filter</a:t>
            </a:r>
            <a:endParaRPr lang="ko-KR" altLang="en-US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50A1AE61-AB64-496C-86E3-2DEC15A9F4E3}"/>
              </a:ext>
            </a:extLst>
          </p:cNvPr>
          <p:cNvCxnSpPr/>
          <p:nvPr/>
        </p:nvCxnSpPr>
        <p:spPr>
          <a:xfrm>
            <a:off x="7439891" y="2678545"/>
            <a:ext cx="7389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표 12">
            <a:extLst>
              <a:ext uri="{FF2B5EF4-FFF2-40B4-BE49-F238E27FC236}">
                <a16:creationId xmlns:a16="http://schemas.microsoft.com/office/drawing/2014/main" id="{A8020C15-BC95-4371-9E83-C5336A252395}"/>
              </a:ext>
            </a:extLst>
          </p:cNvPr>
          <p:cNvGraphicFramePr>
            <a:graphicFrameLocks noGrp="1"/>
          </p:cNvGraphicFramePr>
          <p:nvPr/>
        </p:nvGraphicFramePr>
        <p:xfrm>
          <a:off x="8543636" y="1825625"/>
          <a:ext cx="3528294" cy="2931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6098">
                  <a:extLst>
                    <a:ext uri="{9D8B030D-6E8A-4147-A177-3AD203B41FA5}">
                      <a16:colId xmlns:a16="http://schemas.microsoft.com/office/drawing/2014/main" val="3429547041"/>
                    </a:ext>
                  </a:extLst>
                </a:gridCol>
                <a:gridCol w="1176098">
                  <a:extLst>
                    <a:ext uri="{9D8B030D-6E8A-4147-A177-3AD203B41FA5}">
                      <a16:colId xmlns:a16="http://schemas.microsoft.com/office/drawing/2014/main" val="3010614783"/>
                    </a:ext>
                  </a:extLst>
                </a:gridCol>
                <a:gridCol w="1176098">
                  <a:extLst>
                    <a:ext uri="{9D8B030D-6E8A-4147-A177-3AD203B41FA5}">
                      <a16:colId xmlns:a16="http://schemas.microsoft.com/office/drawing/2014/main" val="955854259"/>
                    </a:ext>
                  </a:extLst>
                </a:gridCol>
              </a:tblGrid>
              <a:tr h="97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65,025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130,050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65,025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045906"/>
                  </a:ext>
                </a:extLst>
              </a:tr>
              <a:tr h="97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130,050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130,050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65,025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590933"/>
                  </a:ext>
                </a:extLst>
              </a:tr>
              <a:tr h="97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130,050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130,050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130,050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150303"/>
                  </a:ext>
                </a:extLst>
              </a:tr>
            </a:tbl>
          </a:graphicData>
        </a:graphic>
      </p:graphicFrame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62A38CBD-E951-4FA7-94F0-2D6F71D7E877}"/>
              </a:ext>
            </a:extLst>
          </p:cNvPr>
          <p:cNvSpPr/>
          <p:nvPr/>
        </p:nvSpPr>
        <p:spPr>
          <a:xfrm>
            <a:off x="8543636" y="5070764"/>
            <a:ext cx="3528294" cy="5541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Feature Map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5818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981873" y="295444"/>
            <a:ext cx="79265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/>
              <a:t>Convolutional Neural Network(CNN)</a:t>
            </a:r>
            <a:endParaRPr lang="ko-KR" altLang="en-US" sz="4000" b="1" spc="-30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BB84A156-89D3-24C7-611D-EAAE09E85E87}"/>
              </a:ext>
            </a:extLst>
          </p:cNvPr>
          <p:cNvSpPr/>
          <p:nvPr/>
        </p:nvSpPr>
        <p:spPr>
          <a:xfrm>
            <a:off x="1004202" y="2495871"/>
            <a:ext cx="9881937" cy="3077737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7C3BDED-98A6-4FC3-BCEF-A224D0B0BCBD}"/>
              </a:ext>
            </a:extLst>
          </p:cNvPr>
          <p:cNvSpPr/>
          <p:nvPr/>
        </p:nvSpPr>
        <p:spPr>
          <a:xfrm>
            <a:off x="2897171" y="1100734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CCTV</a:t>
            </a:r>
            <a:r>
              <a:rPr lang="ko-KR" altLang="en-US" dirty="0"/>
              <a:t>화면 구도를 고정시켜 놓고 </a:t>
            </a:r>
            <a:r>
              <a:rPr lang="en-US" altLang="ko-KR" dirty="0"/>
              <a:t>CCTV</a:t>
            </a:r>
            <a:r>
              <a:rPr lang="ko-KR" altLang="en-US" dirty="0"/>
              <a:t>화면을 </a:t>
            </a:r>
            <a:r>
              <a:rPr lang="en-US" altLang="ko-KR" dirty="0"/>
              <a:t>Convolution</a:t>
            </a:r>
            <a:r>
              <a:rPr lang="ko-KR" altLang="en-US" dirty="0"/>
              <a:t>해서 각각의 주차자리에 차량이 모두 있을 때의 이미지 특징을 찾아 놓고 필요할 때마다 차량이 자리에 있는지 없는지 판단한다</a:t>
            </a:r>
            <a:r>
              <a:rPr lang="en-US" altLang="ko-KR" sz="1600" dirty="0"/>
              <a:t>.</a:t>
            </a:r>
          </a:p>
        </p:txBody>
      </p:sp>
      <p:pic>
        <p:nvPicPr>
          <p:cNvPr id="10" name="그림 9" descr="차량, 야외, 육상 차량, 바퀴이(가) 표시된 사진&#10;&#10;자동 생성된 설명">
            <a:extLst>
              <a:ext uri="{FF2B5EF4-FFF2-40B4-BE49-F238E27FC236}">
                <a16:creationId xmlns:a16="http://schemas.microsoft.com/office/drawing/2014/main" id="{EFCD924F-EC2A-4317-8F03-4E74CD13D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98" y="2222973"/>
            <a:ext cx="6601746" cy="354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788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/>
            <p:cNvSpPr txBox="1"/>
            <p:nvPr/>
          </p:nvSpPr>
          <p:spPr>
            <a:xfrm>
              <a:off x="6817895" y="310803"/>
              <a:ext cx="4210762" cy="31167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4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817895" y="3350782"/>
              <a:ext cx="2722345" cy="8197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800" b="1" spc="-300">
                  <a:solidFill>
                    <a:schemeClr val="bg1"/>
                  </a:solidFill>
                  <a:latin typeface="+mn-ea"/>
                </a:rPr>
                <a:t>Prototype</a:t>
              </a:r>
            </a:p>
          </p:txBody>
        </p:sp>
        <p:cxnSp>
          <p:nvCxnSpPr>
            <p:cNvPr id="4" name="직선 연결선 3"/>
            <p:cNvCxnSpPr/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44378" y="272716"/>
            <a:ext cx="75668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600">
                <a:solidFill>
                  <a:schemeClr val="accent1"/>
                </a:solidFill>
              </a:rPr>
              <a:t>Part 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63052" y="272716"/>
            <a:ext cx="339561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1" spc="-300">
                <a:solidFill>
                  <a:schemeClr val="accent1"/>
                </a:solidFill>
              </a:rPr>
              <a:t>시나리오의 윤리적 문제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928225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28225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9203900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686783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6445341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133303" y="3723758"/>
            <a:ext cx="38985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latin typeface="+mn-ea"/>
              </a:rPr>
              <a:t>&gt;&gt;</a:t>
            </a:r>
            <a:endParaRPr lang="ko-KR" altLang="en-US"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07507" y="3723758"/>
            <a:ext cx="38985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latin typeface="+mn-ea"/>
              </a:rPr>
              <a:t>&gt;&gt;</a:t>
            </a:r>
            <a:endParaRPr lang="ko-KR" altLang="en-US"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634767" y="3723758"/>
            <a:ext cx="38985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latin typeface="+mn-ea"/>
              </a:rPr>
              <a:t>&gt;&gt;</a:t>
            </a:r>
            <a:endParaRPr lang="ko-KR" altLang="en-US">
              <a:latin typeface="+mn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80185" y="2151529"/>
            <a:ext cx="88773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>
                <a:solidFill>
                  <a:schemeClr val="bg1">
                    <a:lumMod val="95000"/>
                  </a:schemeClr>
                </a:solidFill>
              </a:rPr>
              <a:t>투명성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686782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261485" y="2151529"/>
            <a:ext cx="88773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>
                <a:solidFill>
                  <a:schemeClr val="bg1">
                    <a:lumMod val="95000"/>
                  </a:schemeClr>
                </a:solidFill>
              </a:rPr>
              <a:t>책임성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6445339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7023735" y="2151529"/>
            <a:ext cx="88773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>
                <a:solidFill>
                  <a:schemeClr val="bg1">
                    <a:lumMod val="95000"/>
                  </a:schemeClr>
                </a:solidFill>
              </a:rPr>
              <a:t>안전성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9203896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9766935" y="2151529"/>
            <a:ext cx="88773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>
                <a:solidFill>
                  <a:schemeClr val="bg1">
                    <a:lumMod val="95000"/>
                  </a:schemeClr>
                </a:solidFill>
              </a:rPr>
              <a:t>공정성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97950" y="3273238"/>
            <a:ext cx="1682895" cy="11539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spcBef>
                <a:spcPts val="0"/>
              </a:spcBef>
              <a:spcAft>
                <a:spcPts val="0"/>
              </a:spcAft>
              <a:defRPr/>
            </a:pP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이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기술이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어떻게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적용되고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데이터들을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어떻게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관리하는지에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대한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페이지를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제공</a:t>
            </a:r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56508" y="3273238"/>
            <a:ext cx="1682895" cy="11539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spcBef>
                <a:spcPts val="0"/>
              </a:spcBef>
              <a:spcAft>
                <a:spcPts val="0"/>
              </a:spcAft>
              <a:defRPr/>
            </a:pP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기술개발자</a:t>
            </a:r>
            <a:r>
              <a:rPr 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함초롬바탕"/>
              </a:rPr>
              <a:t>,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배포자에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대한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설명칸을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만들고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기술의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결과에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대한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책임자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또한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같이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제공</a:t>
            </a:r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615067" y="3273238"/>
            <a:ext cx="1682895" cy="944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함초롬바탕"/>
              </a:rPr>
              <a:t>cctv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를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사용할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경우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차량번호판에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대한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개인정보를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보호해야한다</a:t>
            </a:r>
            <a:r>
              <a:rPr 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함초롬바탕"/>
              </a:rPr>
              <a:t>.</a:t>
            </a:r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383173" y="3273238"/>
            <a:ext cx="1682895" cy="158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spcBef>
                <a:spcPts val="0"/>
              </a:spcBef>
              <a:spcAft>
                <a:spcPts val="0"/>
              </a:spcAft>
              <a:defRPr/>
            </a:pP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필터버블</a:t>
            </a:r>
            <a:r>
              <a:rPr 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함초롬바탕"/>
              </a:rPr>
              <a:t>: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사용자가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원하는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필터를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입력할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경우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그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필터에만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갇혀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다른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것을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볼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수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없게되는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현상이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일어날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수</a:t>
            </a:r>
            <a:r>
              <a:rPr lang="ko-KR" alt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 </a:t>
            </a:r>
            <a:r>
              <a:rPr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굴림"/>
              </a:rPr>
              <a:t>있다</a:t>
            </a:r>
            <a:r>
              <a:rPr lang="EN-US" sz="1400" b="0" i="0" u="none" strike="noStrike">
                <a:solidFill>
                  <a:srgbClr val="000000"/>
                </a:solidFill>
                <a:latin typeface="맑은 고딕"/>
                <a:ea typeface="맑은 고딕"/>
                <a:cs typeface="함초롬바탕"/>
              </a:rPr>
              <a:t>.</a:t>
            </a:r>
            <a:endParaRPr lang="ko-KR" altLang="en-US" sz="1400" spc="-15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977150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44378" y="272716"/>
            <a:ext cx="756687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600">
                <a:solidFill>
                  <a:schemeClr val="accent1"/>
                </a:solidFill>
              </a:rPr>
              <a:t>Part 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63052" y="272716"/>
            <a:ext cx="2109738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1" spc="-300">
                <a:solidFill>
                  <a:schemeClr val="accent1"/>
                </a:solidFill>
              </a:rPr>
              <a:t>시나리오 구성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15250" y="892521"/>
            <a:ext cx="2846222" cy="57336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423629" y="876099"/>
            <a:ext cx="2879066" cy="56843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5922073" y="4452663"/>
            <a:ext cx="35109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latin typeface="+mn-ea"/>
              </a:rPr>
              <a:t>&gt;</a:t>
            </a:r>
            <a:endParaRPr lang="ko-KR" altLang="en-US"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35909" y="3106123"/>
            <a:ext cx="84831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 sz="2000" b="1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946562" y="3106123"/>
            <a:ext cx="84831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 sz="2000" b="1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657215" y="3106123"/>
            <a:ext cx="84831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 sz="2000" b="1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392208" y="1378623"/>
            <a:ext cx="1628490" cy="1060061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1600">
                <a:solidFill>
                  <a:schemeClr val="lt1"/>
                </a:solidFill>
              </a:rPr>
              <a:t>사용자가 원하는</a:t>
            </a:r>
          </a:p>
          <a:p>
            <a:pPr lvl="0" algn="ctr">
              <a:defRPr/>
            </a:pPr>
            <a:r>
              <a:rPr lang="ko-KR" altLang="en-US" sz="1600">
                <a:solidFill>
                  <a:schemeClr val="lt1"/>
                </a:solidFill>
              </a:rPr>
              <a:t>필터를 이용하여</a:t>
            </a:r>
          </a:p>
          <a:p>
            <a:pPr lvl="0" algn="ctr">
              <a:defRPr/>
            </a:pPr>
            <a:r>
              <a:rPr lang="en-US" altLang="ko-KR" sz="1600">
                <a:solidFill>
                  <a:schemeClr val="lt1"/>
                </a:solidFill>
              </a:rPr>
              <a:t>AI</a:t>
            </a:r>
            <a:r>
              <a:rPr lang="ko-KR" altLang="en-US" sz="1600">
                <a:solidFill>
                  <a:schemeClr val="lt1"/>
                </a:solidFill>
              </a:rPr>
              <a:t>기술을 통해</a:t>
            </a:r>
          </a:p>
          <a:p>
            <a:pPr lvl="0" algn="ctr">
              <a:defRPr/>
            </a:pPr>
            <a:r>
              <a:rPr lang="ko-KR" altLang="en-US" sz="1600">
                <a:solidFill>
                  <a:schemeClr val="lt1"/>
                </a:solidFill>
              </a:rPr>
              <a:t>주차장 추천</a:t>
            </a:r>
          </a:p>
        </p:txBody>
      </p:sp>
      <p:cxnSp>
        <p:nvCxnSpPr>
          <p:cNvPr id="28" name="화살표 27"/>
          <p:cNvCxnSpPr/>
          <p:nvPr/>
        </p:nvCxnSpPr>
        <p:spPr>
          <a:xfrm rot="10800000" flipV="1">
            <a:off x="3788651" y="1721068"/>
            <a:ext cx="645948" cy="985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화살표 28"/>
          <p:cNvCxnSpPr/>
          <p:nvPr/>
        </p:nvCxnSpPr>
        <p:spPr>
          <a:xfrm rot="16200000" flipV="1">
            <a:off x="3605267" y="2336909"/>
            <a:ext cx="1001766" cy="6568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3"/>
          <p:cNvSpPr txBox="1"/>
          <p:nvPr/>
        </p:nvSpPr>
        <p:spPr>
          <a:xfrm>
            <a:off x="4232582" y="2691541"/>
            <a:ext cx="1628490" cy="821279"/>
          </a:xfrm>
          <a:prstGeom prst="rect">
            <a:avLst/>
          </a:prstGeom>
          <a:solidFill>
            <a:srgbClr val="224D60">
              <a:alpha val="100000"/>
            </a:srgbClr>
          </a:solidFill>
        </p:spPr>
        <p:txBody>
          <a:bodyPr wrap="square">
            <a:spAutoFit/>
          </a:bodyPr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사용자가 원하는</a:t>
            </a: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주차장에 대한 조건 설정 </a:t>
            </a:r>
            <a:r>
              <a:rPr kumimoji="0" lang="en-US" altLang="ko-KR" sz="1600" b="0" i="0" u="none" strike="noStrike" kern="1200" cap="none" spc="0" normalizeH="0" baseline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(</a:t>
            </a:r>
            <a:r>
              <a:rPr kumimoji="0" lang="ko-KR" altLang="en-US" sz="1600" b="0" i="0" u="none" strike="noStrike" kern="1200" cap="none" spc="0" normalizeH="0" baseline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클릭</a:t>
            </a:r>
            <a:r>
              <a:rPr kumimoji="0" lang="en-US" altLang="ko-KR" sz="1600" b="0" i="0" u="none" strike="noStrike" kern="1200" cap="none" spc="0" normalizeH="0" baseline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)</a:t>
            </a:r>
          </a:p>
        </p:txBody>
      </p:sp>
      <p:cxnSp>
        <p:nvCxnSpPr>
          <p:cNvPr id="31" name="화살표 30"/>
          <p:cNvCxnSpPr/>
          <p:nvPr/>
        </p:nvCxnSpPr>
        <p:spPr>
          <a:xfrm>
            <a:off x="8167961" y="2449129"/>
            <a:ext cx="985346" cy="3065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23"/>
          <p:cNvSpPr txBox="1"/>
          <p:nvPr/>
        </p:nvSpPr>
        <p:spPr>
          <a:xfrm>
            <a:off x="6493401" y="1739041"/>
            <a:ext cx="1743446" cy="1059404"/>
          </a:xfrm>
          <a:prstGeom prst="rect">
            <a:avLst/>
          </a:prstGeom>
          <a:solidFill>
            <a:srgbClr val="224D60">
              <a:alpha val="100000"/>
            </a:srgbClr>
          </a:solidFill>
        </p:spPr>
        <p:txBody>
          <a:bodyPr wrap="square">
            <a:spAutoFit/>
          </a:bodyPr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필터를 누를 시</a:t>
            </a: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주차장에 대한 </a:t>
            </a: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조건 설정칸 활성</a:t>
            </a: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필수</a:t>
            </a:r>
            <a:r>
              <a:rPr kumimoji="0" lang="en-US" altLang="ko-KR" sz="1600" b="0" i="0" u="none" strike="noStrike" kern="1200" cap="none" spc="0" normalizeH="0" baseline="0">
                <a:solidFill>
                  <a:srgbClr val="FFFFFF"/>
                </a:solidFill>
                <a:latin typeface="Pretendard"/>
                <a:ea typeface="Pretendard"/>
                <a:cs typeface="Pretendard"/>
              </a:rPr>
              <a:t>X</a:t>
            </a:r>
          </a:p>
        </p:txBody>
      </p:sp>
      <p:sp>
        <p:nvSpPr>
          <p:cNvPr id="34" name="TextBox 3"/>
          <p:cNvSpPr txBox="1"/>
          <p:nvPr/>
        </p:nvSpPr>
        <p:spPr>
          <a:xfrm>
            <a:off x="10434881" y="337531"/>
            <a:ext cx="163901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224D60"/>
                </a:solidFill>
                <a:latin typeface="Pretendard"/>
                <a:ea typeface="Pretendard"/>
                <a:cs typeface="Pretendard"/>
              </a:rPr>
              <a:t>사진출처</a:t>
            </a:r>
            <a:r>
              <a:rPr kumimoji="0" lang="en-US" altLang="ko-KR" sz="1600" b="0" i="0" u="none" strike="noStrike" kern="1200" cap="none" spc="0" normalizeH="0" baseline="0">
                <a:solidFill>
                  <a:srgbClr val="224D60"/>
                </a:solidFill>
                <a:latin typeface="Pretendard"/>
                <a:ea typeface="Pretendard"/>
                <a:cs typeface="Pretendard"/>
              </a:rPr>
              <a:t>:</a:t>
            </a:r>
            <a:r>
              <a:rPr kumimoji="0" lang="ko-KR" altLang="en-US" sz="1600" b="0" i="0" u="none" strike="noStrike" kern="1200" cap="none" spc="0" normalizeH="0" baseline="0">
                <a:solidFill>
                  <a:srgbClr val="224D60"/>
                </a:solidFill>
                <a:latin typeface="Pretendard"/>
                <a:ea typeface="Pretendard"/>
                <a:cs typeface="Pretendard"/>
              </a:rPr>
              <a:t> </a:t>
            </a:r>
            <a:r>
              <a:rPr kumimoji="0" lang="en-US" altLang="ko-KR" sz="1600" b="0" i="0" u="none" strike="noStrike" kern="1200" cap="none" spc="0" normalizeH="0" baseline="0">
                <a:solidFill>
                  <a:srgbClr val="224D60"/>
                </a:solidFill>
                <a:latin typeface="Pretendard"/>
                <a:ea typeface="Pretendard"/>
                <a:cs typeface="Pretendard"/>
              </a:rPr>
              <a:t>Tmap</a:t>
            </a:r>
          </a:p>
        </p:txBody>
      </p:sp>
      <p:pic>
        <p:nvPicPr>
          <p:cNvPr id="35" name="그림 34" descr="텍스트, 스크린샷, 지도, 멀티미디어 소프트웨어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88700" y="1088051"/>
            <a:ext cx="2503182" cy="5367935"/>
          </a:xfrm>
          <a:prstGeom prst="rect">
            <a:avLst/>
          </a:prstGeom>
        </p:spPr>
      </p:pic>
      <p:sp>
        <p:nvSpPr>
          <p:cNvPr id="37" name="순서도: 수행의 시작/종료 36"/>
          <p:cNvSpPr/>
          <p:nvPr/>
        </p:nvSpPr>
        <p:spPr>
          <a:xfrm>
            <a:off x="2862759" y="1672470"/>
            <a:ext cx="761261" cy="270067"/>
          </a:xfrm>
          <a:prstGeom prst="flowChartTerminator">
            <a:avLst/>
          </a:prstGeom>
          <a:solidFill>
            <a:srgbClr val="6182D6">
              <a:alpha val="100000"/>
            </a:srgbClr>
          </a:solidFill>
          <a:ln w="12700" cap="flat" cmpd="sng" algn="ctr">
            <a:solidFill>
              <a:srgbClr val="4472C4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OO</a:t>
            </a:r>
            <a:r>
              <a:rPr kumimoji="0" lang="ko-KR" altLang="en-US" sz="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주차장</a:t>
            </a: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잔여석</a:t>
            </a:r>
            <a:r>
              <a:rPr kumimoji="0" lang="en-US" altLang="ko-KR" sz="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:</a:t>
            </a:r>
            <a:r>
              <a:rPr kumimoji="0" lang="ko-KR" altLang="en-US" sz="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 </a:t>
            </a:r>
            <a:r>
              <a:rPr kumimoji="0" lang="en-US" altLang="ko-KR" sz="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07</a:t>
            </a:r>
          </a:p>
        </p:txBody>
      </p:sp>
      <p:sp>
        <p:nvSpPr>
          <p:cNvPr id="38" name="순서도: 수행의 시작/종료 37"/>
          <p:cNvSpPr/>
          <p:nvPr/>
        </p:nvSpPr>
        <p:spPr>
          <a:xfrm>
            <a:off x="3147168" y="1989408"/>
            <a:ext cx="469559" cy="222442"/>
          </a:xfrm>
          <a:prstGeom prst="flowChartTerminator">
            <a:avLst/>
          </a:prstGeom>
          <a:solidFill>
            <a:srgbClr val="6182D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900"/>
              <a:t>필터</a:t>
            </a:r>
          </a:p>
        </p:txBody>
      </p:sp>
      <p:pic>
        <p:nvPicPr>
          <p:cNvPr id="39" name="그림 38" descr="텍스트, 스크린샷, 지도, 멀티미디어 소프트웨어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612290" y="1019660"/>
            <a:ext cx="2509172" cy="5380780"/>
          </a:xfrm>
          <a:prstGeom prst="rect">
            <a:avLst/>
          </a:prstGeom>
        </p:spPr>
      </p:pic>
      <p:sp>
        <p:nvSpPr>
          <p:cNvPr id="33" name="순서도: 대체 처리 32"/>
          <p:cNvSpPr/>
          <p:nvPr/>
        </p:nvSpPr>
        <p:spPr>
          <a:xfrm>
            <a:off x="9073848" y="1763655"/>
            <a:ext cx="2022831" cy="1884950"/>
          </a:xfrm>
          <a:prstGeom prst="flowChartAlternateProcess">
            <a:avLst/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57040" lvl="0" indent="-257040">
              <a:buClr>
                <a:schemeClr val="dk1"/>
              </a:buClr>
              <a:buFont typeface="Wingdings"/>
              <a:buChar char="§"/>
              <a:defRPr/>
            </a:pPr>
            <a:r>
              <a:rPr lang="en-US" altLang="ko-KR" sz="1200">
                <a:solidFill>
                  <a:schemeClr val="tx1"/>
                </a:solidFill>
                <a:latin typeface="맑은 고딕"/>
                <a:ea typeface="맑은 고딕"/>
              </a:rPr>
              <a:t>AI</a:t>
            </a:r>
            <a:r>
              <a:rPr lang="ko-KR" altLang="en-US" sz="1200">
                <a:solidFill>
                  <a:schemeClr val="tx1"/>
                </a:solidFill>
                <a:latin typeface="맑은 고딕"/>
                <a:ea typeface="맑은 고딕"/>
              </a:rPr>
              <a:t>기반 추천 ㅁ</a:t>
            </a:r>
          </a:p>
          <a:p>
            <a:pPr marL="257040" lvl="0" indent="-257040">
              <a:buClr>
                <a:srgbClr val="000000"/>
              </a:buClr>
              <a:buFont typeface="Wingdings"/>
              <a:buChar char="§"/>
              <a:defRPr/>
            </a:pPr>
            <a:r>
              <a:rPr lang="ko-KR" altLang="en-US" sz="1200">
                <a:solidFill>
                  <a:schemeClr val="tx1"/>
                </a:solidFill>
                <a:latin typeface="맑은 고딕"/>
                <a:ea typeface="맑은 고딕"/>
              </a:rPr>
              <a:t>선호도</a:t>
            </a:r>
          </a:p>
          <a:p>
            <a:pPr marL="0" lvl="0" indent="0">
              <a:buClr>
                <a:schemeClr val="lt1"/>
              </a:buClr>
              <a:buFont typeface="Wingdings"/>
              <a:buNone/>
              <a:defRPr/>
            </a:pPr>
            <a:r>
              <a:rPr lang="ko-KR" altLang="en-US" sz="1200">
                <a:solidFill>
                  <a:schemeClr val="tx1"/>
                </a:solidFill>
                <a:latin typeface="맑은 고딕"/>
                <a:ea typeface="맑은 고딕"/>
              </a:rPr>
              <a:t>주차장거리    ㅁ </a:t>
            </a:r>
          </a:p>
          <a:p>
            <a:pPr marL="0" lvl="0" indent="0">
              <a:buClr>
                <a:schemeClr val="dk1"/>
              </a:buClr>
              <a:buFont typeface="Wingdings"/>
              <a:buNone/>
              <a:defRPr/>
            </a:pPr>
            <a:r>
              <a:rPr lang="ko-KR" altLang="en-US" sz="1200">
                <a:solidFill>
                  <a:schemeClr val="tx1"/>
                </a:solidFill>
                <a:latin typeface="맑은 고딕"/>
                <a:ea typeface="맑은 고딕"/>
              </a:rPr>
              <a:t>주차요금       ㅁ</a:t>
            </a:r>
          </a:p>
          <a:p>
            <a:pPr marL="0" lvl="0" indent="0">
              <a:buClr>
                <a:schemeClr val="lt1"/>
              </a:buClr>
              <a:buFont typeface="Wingdings"/>
              <a:buNone/>
              <a:defRPr/>
            </a:pPr>
            <a:r>
              <a:rPr lang="ko-KR" altLang="en-US" sz="1200">
                <a:solidFill>
                  <a:schemeClr val="tx1"/>
                </a:solidFill>
                <a:latin typeface="맑은 고딕"/>
                <a:ea typeface="맑은 고딕"/>
              </a:rPr>
              <a:t>주차공간       ㅁ</a:t>
            </a:r>
          </a:p>
          <a:p>
            <a:pPr marL="0" lvl="0" indent="0">
              <a:buClr>
                <a:schemeClr val="lt1"/>
              </a:buClr>
              <a:buFont typeface="Wingdings"/>
              <a:buNone/>
              <a:defRPr/>
            </a:pPr>
            <a:r>
              <a:rPr lang="ko-KR" altLang="en-US" sz="1200">
                <a:solidFill>
                  <a:schemeClr val="tx1"/>
                </a:solidFill>
                <a:latin typeface="맑은 고딕"/>
                <a:ea typeface="맑은 고딕"/>
              </a:rPr>
              <a:t>주차여석</a:t>
            </a:r>
            <a:r>
              <a:rPr lang="en-US" altLang="ko-KR" sz="1200">
                <a:solidFill>
                  <a:schemeClr val="tx1"/>
                </a:solidFill>
                <a:latin typeface="맑은 고딕"/>
                <a:ea typeface="맑은 고딕"/>
              </a:rPr>
              <a:t>      </a:t>
            </a:r>
            <a:r>
              <a:rPr lang="ko-KR" altLang="en-US" sz="1200">
                <a:solidFill>
                  <a:schemeClr val="tx1"/>
                </a:solidFill>
                <a:latin typeface="맑은 고딕"/>
                <a:ea typeface="맑은 고딕"/>
              </a:rPr>
              <a:t> ㅁ</a:t>
            </a:r>
          </a:p>
          <a:p>
            <a:pPr marL="0" lvl="0" indent="0">
              <a:buClr>
                <a:schemeClr val="lt1"/>
              </a:buClr>
              <a:buFont typeface="Wingdings"/>
              <a:buNone/>
              <a:defRPr/>
            </a:pPr>
            <a:r>
              <a:rPr lang="ko-KR" altLang="en-US" sz="1200">
                <a:solidFill>
                  <a:schemeClr val="tx1"/>
                </a:solidFill>
                <a:latin typeface="맑은 고딕"/>
                <a:ea typeface="맑은 고딕"/>
              </a:rPr>
              <a:t>평균방문횟수 ㅁ</a:t>
            </a:r>
          </a:p>
        </p:txBody>
      </p:sp>
    </p:spTree>
    <p:extLst>
      <p:ext uri="{BB962C8B-B14F-4D97-AF65-F5344CB8AC3E}">
        <p14:creationId xmlns:p14="http://schemas.microsoft.com/office/powerpoint/2010/main" val="3620697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3" grpId="0" animBg="1"/>
      <p:bldP spid="24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7" grpId="0" animBg="1"/>
      <p:bldP spid="38" grpId="0" animBg="1"/>
      <p:bldP spid="3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rcRect r="10930"/>
          <a:stretch>
            <a:fillRect/>
          </a:stretch>
        </p:blipFill>
        <p:spPr>
          <a:xfrm>
            <a:off x="6096000" y="0"/>
            <a:ext cx="6108378" cy="6858000"/>
          </a:xfrm>
          <a:prstGeom prst="rect">
            <a:avLst/>
          </a:prstGeom>
        </p:spPr>
      </p:pic>
      <p:cxnSp>
        <p:nvCxnSpPr>
          <p:cNvPr id="3" name="직선 연결선 2"/>
          <p:cNvCxnSpPr/>
          <p:nvPr/>
        </p:nvCxnSpPr>
        <p:spPr>
          <a:xfrm>
            <a:off x="144378" y="176464"/>
            <a:ext cx="12060000" cy="0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144378" y="6705601"/>
            <a:ext cx="12060000" cy="0"/>
          </a:xfrm>
          <a:prstGeom prst="line">
            <a:avLst/>
          </a:prstGeom>
          <a:ln w="31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29707" y="721892"/>
            <a:ext cx="982961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 b="1">
                <a:solidFill>
                  <a:schemeClr val="accent1"/>
                </a:solidFill>
                <a:latin typeface="+mj-ea"/>
                <a:ea typeface="+mj-ea"/>
              </a:rPr>
              <a:t>목차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56247" y="2362199"/>
            <a:ext cx="30489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1"/>
                </a:solidFill>
              </a:rPr>
              <a:t>1</a:t>
            </a:r>
            <a:endParaRPr lang="ko-KR" altLang="en-US" sz="2000" b="1">
              <a:solidFill>
                <a:schemeClr val="accent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85007" y="2300644"/>
            <a:ext cx="135947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spc="-300" dirty="0">
                <a:solidFill>
                  <a:schemeClr val="accent1"/>
                </a:solidFill>
              </a:rPr>
              <a:t>Empathize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56247" y="3438417"/>
            <a:ext cx="341760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1"/>
                </a:solidFill>
              </a:rPr>
              <a:t>2</a:t>
            </a:r>
            <a:endParaRPr lang="ko-KR" altLang="en-US" sz="2000" b="1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85007" y="3376862"/>
            <a:ext cx="1078308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spc="-300">
                <a:solidFill>
                  <a:schemeClr val="accent1"/>
                </a:solidFill>
              </a:rPr>
              <a:t>Define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56247" y="4514635"/>
            <a:ext cx="34817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1"/>
                </a:solidFill>
              </a:rPr>
              <a:t>3</a:t>
            </a:r>
            <a:endParaRPr lang="ko-KR" altLang="en-US" sz="2000" b="1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85007" y="4453080"/>
            <a:ext cx="103068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spc="-300">
                <a:solidFill>
                  <a:schemeClr val="accent1"/>
                </a:solidFill>
              </a:rPr>
              <a:t>Ideate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56247" y="5590853"/>
            <a:ext cx="35298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1"/>
                </a:solidFill>
              </a:rPr>
              <a:t>4</a:t>
            </a:r>
            <a:endParaRPr lang="ko-KR" altLang="en-US" sz="2000" b="1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85007" y="5529298"/>
            <a:ext cx="1535508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spc="-300">
                <a:solidFill>
                  <a:schemeClr val="accent1"/>
                </a:solidFill>
              </a:rPr>
              <a:t>Prototype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85007" y="986190"/>
            <a:ext cx="193514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accent1"/>
                </a:solidFill>
                <a:latin typeface="+mn-ea"/>
              </a:rPr>
              <a:t>table of contents</a:t>
            </a:r>
            <a:endParaRPr lang="ko-KR" altLang="en-US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987228" y="6437787"/>
            <a:ext cx="219483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900">
                <a:solidFill>
                  <a:schemeClr val="accent1"/>
                </a:solidFill>
                <a:latin typeface="Arial"/>
                <a:cs typeface="Arial"/>
              </a:rPr>
              <a:t>ⓒSaebyeol Yu.</a:t>
            </a:r>
            <a:r>
              <a:rPr lang="ko-KR" altLang="en-US" sz="900">
                <a:solidFill>
                  <a:schemeClr val="accent1"/>
                </a:solidFill>
                <a:latin typeface="Arial"/>
                <a:cs typeface="Arial"/>
              </a:rPr>
              <a:t> </a:t>
            </a:r>
            <a:r>
              <a:rPr lang="en-US" altLang="ko-KR" sz="900">
                <a:solidFill>
                  <a:schemeClr val="accent1"/>
                </a:solidFill>
                <a:latin typeface="Arial"/>
                <a:cs typeface="Arial"/>
              </a:rPr>
              <a:t>Saebyeol’s</a:t>
            </a:r>
            <a:r>
              <a:rPr lang="ko-KR" altLang="en-US" sz="900">
                <a:solidFill>
                  <a:schemeClr val="accent1"/>
                </a:solidFill>
                <a:latin typeface="Arial"/>
                <a:cs typeface="Arial"/>
              </a:rPr>
              <a:t> </a:t>
            </a:r>
            <a:r>
              <a:rPr lang="en-US" altLang="ko-KR" sz="900">
                <a:solidFill>
                  <a:schemeClr val="accent1"/>
                </a:solidFill>
                <a:latin typeface="Arial"/>
                <a:cs typeface="Arial"/>
              </a:rPr>
              <a:t>PowerPoint</a:t>
            </a:r>
            <a:endParaRPr lang="ko-KR" altLang="en-US" sz="900">
              <a:solidFill>
                <a:schemeClr val="accent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63052" y="272716"/>
            <a:ext cx="1804938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b="1" spc="-300">
                <a:solidFill>
                  <a:schemeClr val="accent1"/>
                </a:solidFill>
              </a:rPr>
              <a:t>성공의 기준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739382" y="1067138"/>
            <a:ext cx="7217470" cy="52197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1987660" y="3637017"/>
            <a:ext cx="6830458" cy="17920"/>
          </a:xfrm>
          <a:prstGeom prst="straightConnector1">
            <a:avLst/>
          </a:prstGeom>
          <a:ln w="76200">
            <a:solidFill>
              <a:schemeClr val="tx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8812644" y="1050562"/>
            <a:ext cx="2560508" cy="5219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2" name="사각형: 둥근 모서리 11"/>
          <p:cNvSpPr/>
          <p:nvPr/>
        </p:nvSpPr>
        <p:spPr>
          <a:xfrm>
            <a:off x="1473064" y="1311788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3" name="사각형: 둥근 모서리 12"/>
          <p:cNvSpPr/>
          <p:nvPr/>
        </p:nvSpPr>
        <p:spPr>
          <a:xfrm>
            <a:off x="4780451" y="1295365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768373" y="2698297"/>
            <a:ext cx="1307324" cy="14622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buNone/>
              <a:defRPr/>
            </a:pPr>
            <a:r>
              <a:rPr lang="ko-KR" altLang="en-US"/>
              <a:t>불법주차율</a:t>
            </a:r>
            <a:r>
              <a:rPr lang="en-US" altLang="ko-KR"/>
              <a:t>,</a:t>
            </a:r>
            <a:r>
              <a:rPr lang="ko-KR" altLang="en-US"/>
              <a:t> 불법주차로 인한 사고발생율의 감소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099158" y="2836409"/>
            <a:ext cx="1258058" cy="1185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buNone/>
              <a:defRPr/>
            </a:pPr>
            <a:r>
              <a:rPr lang="ko-KR" altLang="en-US"/>
              <a:t>이 서비스를 유지할 수 있을 정도의 수익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140466" y="3055450"/>
            <a:ext cx="2003692" cy="9441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5600" b="1">
                <a:solidFill>
                  <a:schemeClr val="accent1"/>
                </a:solidFill>
                <a:latin typeface="+mj-ea"/>
                <a:ea typeface="+mj-ea"/>
              </a:rPr>
              <a:t>성공</a:t>
            </a:r>
          </a:p>
        </p:txBody>
      </p:sp>
    </p:spTree>
    <p:extLst>
      <p:ext uri="{BB962C8B-B14F-4D97-AF65-F5344CB8AC3E}">
        <p14:creationId xmlns:p14="http://schemas.microsoft.com/office/powerpoint/2010/main" val="702382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8E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/>
          <p:cNvSpPr txBox="1"/>
          <p:nvPr/>
        </p:nvSpPr>
        <p:spPr>
          <a:xfrm flipH="1">
            <a:off x="2834267" y="2503252"/>
            <a:ext cx="6523465" cy="5720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3200" b="1">
                <a:solidFill>
                  <a:schemeClr val="bg1"/>
                </a:solidFill>
              </a:rPr>
              <a:t>이상 </a:t>
            </a:r>
            <a:r>
              <a:rPr lang="en-US" altLang="ko-KR" sz="3200" b="1">
                <a:solidFill>
                  <a:schemeClr val="bg1"/>
                </a:solidFill>
              </a:rPr>
              <a:t>8</a:t>
            </a:r>
            <a:r>
              <a:rPr lang="ko-KR" altLang="en-US" sz="3200" b="1">
                <a:solidFill>
                  <a:schemeClr val="bg1"/>
                </a:solidFill>
              </a:rPr>
              <a:t>조였습니다</a:t>
            </a:r>
            <a:r>
              <a:rPr lang="en-US" altLang="ko-KR" sz="3200" b="1">
                <a:solidFill>
                  <a:schemeClr val="bg1"/>
                </a:solidFill>
              </a:rPr>
              <a:t>.</a:t>
            </a:r>
            <a:r>
              <a:rPr lang="ko-KR" altLang="en-US" sz="3200" b="1">
                <a:solidFill>
                  <a:schemeClr val="bg1"/>
                </a:solidFill>
              </a:rPr>
              <a:t> 감사합니다</a:t>
            </a:r>
            <a:r>
              <a:rPr lang="en-US" altLang="ko-KR" sz="3200" b="1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30" name="TextBox 229"/>
          <p:cNvSpPr txBox="1"/>
          <p:nvPr/>
        </p:nvSpPr>
        <p:spPr>
          <a:xfrm flipH="1">
            <a:off x="9828659" y="5342095"/>
            <a:ext cx="2078467" cy="8751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300">
                <a:solidFill>
                  <a:schemeClr val="bg1"/>
                </a:solidFill>
              </a:rPr>
              <a:t>202221064</a:t>
            </a:r>
            <a:r>
              <a:rPr lang="ko-KR" altLang="en-US" sz="1300">
                <a:solidFill>
                  <a:schemeClr val="bg1"/>
                </a:solidFill>
              </a:rPr>
              <a:t> 김채원</a:t>
            </a:r>
          </a:p>
          <a:p>
            <a:pPr lvl="0">
              <a:defRPr/>
            </a:pPr>
            <a:r>
              <a:rPr lang="en-US" altLang="ko-KR" sz="1300">
                <a:solidFill>
                  <a:schemeClr val="bg1"/>
                </a:solidFill>
              </a:rPr>
              <a:t>202021204</a:t>
            </a:r>
            <a:r>
              <a:rPr lang="ko-KR" altLang="en-US" sz="1300">
                <a:solidFill>
                  <a:schemeClr val="bg1"/>
                </a:solidFill>
              </a:rPr>
              <a:t> 황성현</a:t>
            </a:r>
          </a:p>
          <a:p>
            <a:pPr lvl="0">
              <a:defRPr/>
            </a:pPr>
            <a:r>
              <a:rPr lang="en-US" altLang="ko-KR" sz="1300">
                <a:solidFill>
                  <a:schemeClr val="bg1"/>
                </a:solidFill>
              </a:rPr>
              <a:t>202021224</a:t>
            </a:r>
            <a:r>
              <a:rPr lang="ko-KR" altLang="en-US" sz="1300">
                <a:solidFill>
                  <a:schemeClr val="bg1"/>
                </a:solidFill>
              </a:rPr>
              <a:t> 주민찬</a:t>
            </a:r>
          </a:p>
          <a:p>
            <a:pPr lvl="0">
              <a:defRPr/>
            </a:pPr>
            <a:r>
              <a:rPr lang="en-US" altLang="ko-KR" sz="1300">
                <a:solidFill>
                  <a:schemeClr val="bg1"/>
                </a:solidFill>
              </a:rPr>
              <a:t>201723385</a:t>
            </a:r>
            <a:r>
              <a:rPr lang="ko-KR" altLang="en-US" sz="1300">
                <a:solidFill>
                  <a:schemeClr val="bg1"/>
                </a:solidFill>
              </a:rPr>
              <a:t> 서재훈</a:t>
            </a:r>
          </a:p>
        </p:txBody>
      </p:sp>
    </p:spTree>
    <p:extLst>
      <p:ext uri="{BB962C8B-B14F-4D97-AF65-F5344CB8AC3E}">
        <p14:creationId xmlns:p14="http://schemas.microsoft.com/office/powerpoint/2010/main" val="1505311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 animBg="1"/>
      <p:bldP spid="23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/>
            <p:cNvSpPr txBox="1"/>
            <p:nvPr/>
          </p:nvSpPr>
          <p:spPr>
            <a:xfrm>
              <a:off x="6817895" y="310803"/>
              <a:ext cx="1430200" cy="315471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endParaRPr lang="ko-KR" altLang="en-US" sz="199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817895" y="3350782"/>
              <a:ext cx="2504725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800" b="1" spc="-300" dirty="0">
                  <a:solidFill>
                    <a:schemeClr val="bg1"/>
                  </a:solidFill>
                  <a:latin typeface="+mn-ea"/>
                </a:rPr>
                <a:t>Empathize</a:t>
              </a:r>
            </a:p>
          </p:txBody>
        </p:sp>
        <p:cxnSp>
          <p:nvCxnSpPr>
            <p:cNvPr id="4" name="직선 연결선 3"/>
            <p:cNvCxnSpPr/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3465513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/>
          <p:cNvSpPr/>
          <p:nvPr/>
        </p:nvSpPr>
        <p:spPr>
          <a:xfrm>
            <a:off x="818148" y="2081463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8678779" y="2081463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4756485" y="2081462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 flipH="1">
            <a:off x="521997" y="508830"/>
            <a:ext cx="48731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개요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18148" y="2926903"/>
            <a:ext cx="269507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 b="1">
                <a:solidFill>
                  <a:schemeClr val="accent1">
                    <a:lumMod val="50000"/>
                  </a:schemeClr>
                </a:solidFill>
              </a:rPr>
              <a:t>Understand the Problem</a:t>
            </a:r>
            <a:endParaRPr lang="ko-KR" altLang="en-US" sz="32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46787" y="3136610"/>
            <a:ext cx="22973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 b="1">
                <a:solidFill>
                  <a:schemeClr val="accent1">
                    <a:lumMod val="50000"/>
                  </a:schemeClr>
                </a:solidFill>
              </a:rPr>
              <a:t>Empathize</a:t>
            </a:r>
            <a:endParaRPr lang="ko-KR" altLang="en-US" sz="32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288799" y="3173125"/>
            <a:ext cx="15857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 b="1">
                <a:solidFill>
                  <a:schemeClr val="accent1">
                    <a:lumMod val="50000"/>
                  </a:schemeClr>
                </a:solidFill>
              </a:rPr>
              <a:t>Define</a:t>
            </a:r>
            <a:endParaRPr lang="ko-KR" altLang="en-US" sz="3200" b="1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E19BBCED-F1C1-C64B-7640-32EBC0489A72}"/>
              </a:ext>
            </a:extLst>
          </p:cNvPr>
          <p:cNvSpPr txBox="1"/>
          <p:nvPr/>
        </p:nvSpPr>
        <p:spPr>
          <a:xfrm flipH="1">
            <a:off x="224798" y="216174"/>
            <a:ext cx="4873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Understand the Problem</a:t>
            </a:r>
            <a:endParaRPr lang="ko-KR" altLang="en-US" sz="3200" b="1" spc="-300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B8E3F10-7B1B-C990-ACE5-3C4507240ABA}"/>
              </a:ext>
            </a:extLst>
          </p:cNvPr>
          <p:cNvSpPr txBox="1"/>
          <p:nvPr/>
        </p:nvSpPr>
        <p:spPr>
          <a:xfrm>
            <a:off x="390307" y="1256465"/>
            <a:ext cx="5001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just"/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4B4505-0FE4-9D44-EF9A-19FA59361C82}"/>
              </a:ext>
            </a:extLst>
          </p:cNvPr>
          <p:cNvSpPr txBox="1"/>
          <p:nvPr/>
        </p:nvSpPr>
        <p:spPr>
          <a:xfrm>
            <a:off x="-181302" y="2055937"/>
            <a:ext cx="5995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</a:rPr>
              <a:t>What’s the problem</a:t>
            </a:r>
            <a:endParaRPr lang="ko-KR" altLang="en-US" sz="2800" b="1" dirty="0">
              <a:solidFill>
                <a:schemeClr val="accent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C5EF034-855B-CDA9-929C-955376E84D78}"/>
              </a:ext>
            </a:extLst>
          </p:cNvPr>
          <p:cNvSpPr txBox="1"/>
          <p:nvPr/>
        </p:nvSpPr>
        <p:spPr>
          <a:xfrm>
            <a:off x="806706" y="3536325"/>
            <a:ext cx="40196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우리는 일상 생활 중 </a:t>
            </a:r>
            <a:r>
              <a:rPr lang="ko-KR" altLang="en-US" sz="2400" b="1" dirty="0">
                <a:solidFill>
                  <a:srgbClr val="002060"/>
                </a:solidFill>
              </a:rPr>
              <a:t>주차공간에 대한 문제</a:t>
            </a:r>
            <a:r>
              <a:rPr lang="ko-KR" altLang="en-US" sz="2400" dirty="0"/>
              <a:t>를 겪은 경험이 있는가 </a:t>
            </a:r>
            <a:r>
              <a:rPr lang="en-US" altLang="ko-KR" sz="2400" dirty="0"/>
              <a:t>? </a:t>
            </a:r>
          </a:p>
          <a:p>
            <a:pPr algn="ctr"/>
            <a:endParaRPr lang="en-US" altLang="ko-KR" sz="2400" dirty="0"/>
          </a:p>
          <a:p>
            <a:pPr algn="ctr"/>
            <a:r>
              <a:rPr lang="en-US" altLang="ko-KR" sz="2400" dirty="0"/>
              <a:t> </a:t>
            </a:r>
            <a:r>
              <a:rPr lang="ko-KR" altLang="en-US" sz="2400" dirty="0"/>
              <a:t> </a:t>
            </a:r>
            <a:endParaRPr lang="ko-KR" altLang="en-US" sz="2400" b="1" dirty="0">
              <a:solidFill>
                <a:srgbClr val="002060"/>
              </a:solidFill>
            </a:endParaRPr>
          </a:p>
        </p:txBody>
      </p:sp>
      <p:sp>
        <p:nvSpPr>
          <p:cNvPr id="44" name="양쪽 대괄호 43">
            <a:extLst>
              <a:ext uri="{FF2B5EF4-FFF2-40B4-BE49-F238E27FC236}">
                <a16:creationId xmlns:a16="http://schemas.microsoft.com/office/drawing/2014/main" id="{6DF81142-3A94-E693-2DA1-00C72848A491}"/>
              </a:ext>
            </a:extLst>
          </p:cNvPr>
          <p:cNvSpPr/>
          <p:nvPr/>
        </p:nvSpPr>
        <p:spPr>
          <a:xfrm>
            <a:off x="726655" y="2353313"/>
            <a:ext cx="4179767" cy="3406464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화살표: 오른쪽 45">
            <a:extLst>
              <a:ext uri="{FF2B5EF4-FFF2-40B4-BE49-F238E27FC236}">
                <a16:creationId xmlns:a16="http://schemas.microsoft.com/office/drawing/2014/main" id="{D5CD4B5D-6387-0CE6-2DF7-126A92774DA8}"/>
              </a:ext>
            </a:extLst>
          </p:cNvPr>
          <p:cNvSpPr/>
          <p:nvPr/>
        </p:nvSpPr>
        <p:spPr>
          <a:xfrm>
            <a:off x="5320545" y="3382457"/>
            <a:ext cx="1150413" cy="11217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7CE716-6EBF-7D67-31C6-09C1E26C5F08}"/>
              </a:ext>
            </a:extLst>
          </p:cNvPr>
          <p:cNvSpPr txBox="1"/>
          <p:nvPr/>
        </p:nvSpPr>
        <p:spPr>
          <a:xfrm>
            <a:off x="6470958" y="1865859"/>
            <a:ext cx="533073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400" dirty="0"/>
          </a:p>
          <a:p>
            <a:pPr algn="ctr"/>
            <a:r>
              <a:rPr lang="en-US" altLang="ko-KR" sz="2400" dirty="0"/>
              <a:t>- </a:t>
            </a:r>
            <a:r>
              <a:rPr lang="ko-KR" altLang="en-US" sz="2400" dirty="0"/>
              <a:t>주차장 자리가 없으면 많이 </a:t>
            </a:r>
            <a:r>
              <a:rPr lang="ko-KR" altLang="en-US" sz="2400" b="1" dirty="0">
                <a:solidFill>
                  <a:srgbClr val="002060"/>
                </a:solidFill>
              </a:rPr>
              <a:t>당황스럽다</a:t>
            </a:r>
            <a:endParaRPr lang="en-US" altLang="ko-KR" sz="2400" b="1" dirty="0">
              <a:solidFill>
                <a:srgbClr val="002060"/>
              </a:solidFill>
            </a:endParaRPr>
          </a:p>
          <a:p>
            <a:pPr algn="ctr"/>
            <a:endParaRPr lang="en-US" altLang="ko-KR" sz="2400" dirty="0"/>
          </a:p>
          <a:p>
            <a:pPr algn="ctr"/>
            <a:r>
              <a:rPr lang="en-US" altLang="ko-KR" sz="2400" dirty="0"/>
              <a:t>-</a:t>
            </a:r>
            <a:r>
              <a:rPr lang="ko-KR" altLang="en-US" sz="2400" dirty="0"/>
              <a:t>솔직히 주차장이 없어 </a:t>
            </a:r>
            <a:r>
              <a:rPr lang="ko-KR" altLang="en-US" sz="2400" b="1" dirty="0">
                <a:solidFill>
                  <a:srgbClr val="002060"/>
                </a:solidFill>
              </a:rPr>
              <a:t>불법주차까지 하게 되는 경우</a:t>
            </a:r>
            <a:r>
              <a:rPr lang="ko-KR" altLang="en-US" sz="2400" dirty="0"/>
              <a:t>가 있다</a:t>
            </a:r>
            <a:endParaRPr lang="en-US" altLang="ko-KR" sz="2400" dirty="0"/>
          </a:p>
          <a:p>
            <a:pPr algn="ctr"/>
            <a:endParaRPr lang="en-US" altLang="ko-KR" sz="2400" dirty="0"/>
          </a:p>
          <a:p>
            <a:pPr algn="ctr"/>
            <a:r>
              <a:rPr lang="en-US" altLang="ko-KR" sz="2400" dirty="0"/>
              <a:t>-</a:t>
            </a:r>
            <a:r>
              <a:rPr lang="ko-KR" altLang="en-US" sz="2400" dirty="0"/>
              <a:t>특히 </a:t>
            </a:r>
            <a:r>
              <a:rPr lang="ko-KR" altLang="en-US" sz="2400" b="1" dirty="0">
                <a:solidFill>
                  <a:srgbClr val="002060"/>
                </a:solidFill>
              </a:rPr>
              <a:t>도심이나 관광지 </a:t>
            </a:r>
            <a:r>
              <a:rPr lang="ko-KR" altLang="en-US" sz="2400" dirty="0"/>
              <a:t>같은 곳에서 주차를 하지 못하면 </a:t>
            </a:r>
            <a:r>
              <a:rPr lang="ko-KR" altLang="en-US" sz="2400" b="1" dirty="0">
                <a:solidFill>
                  <a:srgbClr val="002060"/>
                </a:solidFill>
              </a:rPr>
              <a:t>장시간 돌아다녀야 함으로 화가 난다</a:t>
            </a:r>
            <a:r>
              <a:rPr lang="en-US" altLang="ko-KR" sz="2400" b="1" dirty="0">
                <a:solidFill>
                  <a:srgbClr val="002060"/>
                </a:solidFill>
              </a:rPr>
              <a:t> </a:t>
            </a:r>
          </a:p>
          <a:p>
            <a:pPr algn="ctr"/>
            <a:endParaRPr lang="en-US" altLang="ko-KR" sz="2400" dirty="0"/>
          </a:p>
          <a:p>
            <a:pPr algn="ctr"/>
            <a:r>
              <a:rPr lang="en-US" altLang="ko-KR" sz="2400" dirty="0"/>
              <a:t> </a:t>
            </a:r>
            <a:r>
              <a:rPr lang="ko-KR" altLang="en-US" sz="2400" dirty="0"/>
              <a:t> </a:t>
            </a:r>
            <a:endParaRPr lang="ko-KR" altLang="en-US" sz="2400" b="1" dirty="0">
              <a:solidFill>
                <a:srgbClr val="002060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0B771FF-14AC-8E4D-C94F-1D946E4F9637}"/>
              </a:ext>
            </a:extLst>
          </p:cNvPr>
          <p:cNvSpPr txBox="1"/>
          <p:nvPr/>
        </p:nvSpPr>
        <p:spPr>
          <a:xfrm>
            <a:off x="5021982" y="3681741"/>
            <a:ext cx="1584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Yes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97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 flipH="1">
            <a:off x="224798" y="216174"/>
            <a:ext cx="48731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 b="1" spc="-30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Understand the Problem</a:t>
            </a:r>
            <a:endParaRPr lang="ko-KR" altLang="en-US" sz="3200" b="1" spc="-30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90307" y="1256465"/>
            <a:ext cx="50014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endParaRPr lang="en-US" altLang="ko-KR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defRPr/>
            </a:pPr>
            <a:endParaRPr lang="en-US" altLang="ko-KR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-99927" y="1705242"/>
            <a:ext cx="59956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800" b="1">
                <a:solidFill>
                  <a:schemeClr val="accent1"/>
                </a:solidFill>
              </a:rPr>
              <a:t>설문조사를 통한 문제점 확인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95257" y="2968292"/>
            <a:ext cx="4019664" cy="19161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/>
              <a:t>아주대학교 학생 및 지인을 통해 </a:t>
            </a:r>
            <a:r>
              <a:rPr lang="ko-KR" altLang="en-US" sz="2400" b="1">
                <a:solidFill>
                  <a:srgbClr val="002060"/>
                </a:solidFill>
              </a:rPr>
              <a:t>주차장 잔여석으로 인해 불편함을 겪었는지에 대한 간단한 </a:t>
            </a:r>
          </a:p>
          <a:p>
            <a:pPr algn="ctr">
              <a:defRPr/>
            </a:pPr>
            <a:r>
              <a:rPr lang="ko-KR" altLang="en-US" sz="2400" b="1">
                <a:solidFill>
                  <a:srgbClr val="002060"/>
                </a:solidFill>
              </a:rPr>
              <a:t>설문조사</a:t>
            </a:r>
            <a:r>
              <a:rPr lang="ko-KR" altLang="en-US" sz="2400"/>
              <a:t>를 진행</a:t>
            </a:r>
          </a:p>
          <a:p>
            <a:pPr algn="ctr">
              <a:defRPr/>
            </a:pPr>
            <a:r>
              <a:rPr lang="en-US" altLang="ko-KR" sz="2400"/>
              <a:t> </a:t>
            </a:r>
            <a:r>
              <a:rPr lang="ko-KR" altLang="en-US" sz="2400"/>
              <a:t> </a:t>
            </a:r>
            <a:endParaRPr lang="ko-KR" altLang="en-US" sz="2400" b="1">
              <a:solidFill>
                <a:srgbClr val="002060"/>
              </a:solidFill>
            </a:endParaRPr>
          </a:p>
        </p:txBody>
      </p:sp>
      <p:sp>
        <p:nvSpPr>
          <p:cNvPr id="44" name="양쪽 대괄호 43"/>
          <p:cNvSpPr/>
          <p:nvPr/>
        </p:nvSpPr>
        <p:spPr>
          <a:xfrm>
            <a:off x="726655" y="2353313"/>
            <a:ext cx="4179767" cy="3406464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6" name="화살표: 오른쪽 45"/>
          <p:cNvSpPr/>
          <p:nvPr/>
        </p:nvSpPr>
        <p:spPr>
          <a:xfrm>
            <a:off x="5320545" y="3382457"/>
            <a:ext cx="1150413" cy="1121789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5021982" y="3681741"/>
            <a:ext cx="15847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800" b="1">
                <a:solidFill>
                  <a:schemeClr val="bg1"/>
                </a:solidFill>
              </a:rPr>
              <a:t>Yes</a:t>
            </a:r>
            <a:endParaRPr lang="ko-KR" altLang="en-US" sz="2800" b="1">
              <a:solidFill>
                <a:schemeClr val="bg1"/>
              </a:solidFill>
            </a:endParaRPr>
          </a:p>
        </p:txBody>
      </p:sp>
      <p:pic>
        <p:nvPicPr>
          <p:cNvPr id="2" name="그림 1" descr="텍스트, 스크린샷, 폰트, 도표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606771" y="1379384"/>
            <a:ext cx="5139370" cy="317781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895751" y="5016951"/>
            <a:ext cx="6183982" cy="905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800"/>
              <a:t>응답자 중 </a:t>
            </a:r>
            <a:r>
              <a:rPr lang="en-US" altLang="ko-KR" sz="1800" b="1">
                <a:solidFill>
                  <a:srgbClr val="002060"/>
                </a:solidFill>
              </a:rPr>
              <a:t>55% </a:t>
            </a:r>
            <a:r>
              <a:rPr lang="ko-KR" altLang="en-US" sz="1800" b="1">
                <a:solidFill>
                  <a:srgbClr val="002060"/>
                </a:solidFill>
              </a:rPr>
              <a:t>이상의 응답자가 주차장 여석으로 인해 불편함</a:t>
            </a:r>
            <a:r>
              <a:rPr lang="ko-KR" altLang="en-US" sz="1800"/>
              <a:t>을 </a:t>
            </a:r>
          </a:p>
          <a:p>
            <a:pPr algn="ctr">
              <a:defRPr/>
            </a:pPr>
            <a:r>
              <a:rPr lang="ko-KR" altLang="en-US" sz="1800"/>
              <a:t>겪었다고 응답</a:t>
            </a:r>
            <a:r>
              <a:rPr lang="en-US" altLang="ko-KR" sz="1800"/>
              <a:t>.</a:t>
            </a:r>
          </a:p>
          <a:p>
            <a:pPr algn="ctr">
              <a:defRPr/>
            </a:pPr>
            <a:endParaRPr lang="en-US" altLang="ko-KR" sz="18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 flipH="1">
            <a:off x="263301" y="86915"/>
            <a:ext cx="48731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EMPATHIZE</a:t>
            </a:r>
            <a:endParaRPr lang="ko-KR" altLang="en-US" sz="3200" b="1" spc="-300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41346" y="1403947"/>
            <a:ext cx="5001473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altLang="ko-KR" sz="2800">
                <a:solidFill>
                  <a:schemeClr val="accent1">
                    <a:lumMod val="50000"/>
                  </a:schemeClr>
                </a:solidFill>
                <a:latin typeface="Abadi"/>
              </a:rPr>
              <a:t>WHY(</a:t>
            </a:r>
            <a:r>
              <a:rPr lang="ko-KR" altLang="en-US" sz="2800">
                <a:solidFill>
                  <a:schemeClr val="accent1">
                    <a:lumMod val="50000"/>
                  </a:schemeClr>
                </a:solidFill>
                <a:latin typeface="Abadi"/>
              </a:rPr>
              <a:t>문제를 해결해야 할 이유</a:t>
            </a:r>
            <a:r>
              <a:rPr lang="en-US" altLang="ko-KR" sz="2800">
                <a:solidFill>
                  <a:schemeClr val="accent1">
                    <a:lumMod val="50000"/>
                  </a:schemeClr>
                </a:solidFill>
                <a:latin typeface="Abadi"/>
              </a:rPr>
              <a:t>)</a:t>
            </a:r>
          </a:p>
          <a:p>
            <a:pPr algn="just">
              <a:defRPr/>
            </a:pPr>
            <a:endParaRPr lang="en-US" altLang="ko-KR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defRPr/>
            </a:pP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주차장 만차로 인한 불법주정차 발생</a:t>
            </a:r>
          </a:p>
          <a:p>
            <a:pPr algn="just">
              <a:defRPr/>
            </a:pP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차량 공회전 및 불필요한 차량이동으로 인해 </a:t>
            </a:r>
          </a:p>
          <a:p>
            <a:pPr algn="just">
              <a:defRPr/>
            </a:pP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교통흐름 저해</a:t>
            </a:r>
          </a:p>
          <a:p>
            <a:pPr algn="just">
              <a:defRPr/>
            </a:pP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위와같은 이유들로 다양한 사회적 문제 및 이슈 발생</a:t>
            </a:r>
            <a:endParaRPr lang="en-US" altLang="ko-KR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" name="사각형: 둥근 모서리 31"/>
          <p:cNvSpPr/>
          <p:nvPr/>
        </p:nvSpPr>
        <p:spPr>
          <a:xfrm>
            <a:off x="5866635" y="525993"/>
            <a:ext cx="5839327" cy="877954"/>
          </a:xfrm>
          <a:prstGeom prst="roundRect">
            <a:avLst>
              <a:gd name="adj" fmla="val 48203"/>
            </a:avLst>
          </a:prstGeom>
          <a:solidFill>
            <a:schemeClr val="accent2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 flipH="1">
            <a:off x="6356853" y="671690"/>
            <a:ext cx="48731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 spc="-300">
                <a:solidFill>
                  <a:schemeClr val="bg1"/>
                </a:solidFill>
                <a:latin typeface="+mn-ea"/>
              </a:rPr>
              <a:t>문제 정의 </a:t>
            </a:r>
          </a:p>
        </p:txBody>
      </p:sp>
      <p:pic>
        <p:nvPicPr>
          <p:cNvPr id="10" name="그림 9" descr="텍스트, 스크린샷, 브랜드, 현금 인출기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790816" y="1549644"/>
            <a:ext cx="2781440" cy="2092548"/>
          </a:xfrm>
          <a:prstGeom prst="rect">
            <a:avLst/>
          </a:prstGeom>
        </p:spPr>
      </p:pic>
      <p:pic>
        <p:nvPicPr>
          <p:cNvPr id="12" name="그림 11" descr="텍스트, 자동차, 스크린샷, 차량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020253" y="2076837"/>
            <a:ext cx="2781440" cy="3503480"/>
          </a:xfrm>
          <a:prstGeom prst="rect">
            <a:avLst/>
          </a:prstGeom>
        </p:spPr>
      </p:pic>
      <p:pic>
        <p:nvPicPr>
          <p:cNvPr id="14" name="그림 13" descr="텍스트, 스크린샷, 폰트, 번호이(가) 표시된 사진  자동 생성된 설명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594236" y="4014961"/>
            <a:ext cx="4128310" cy="261578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09959" y="3560884"/>
            <a:ext cx="5001473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altLang="ko-KR" sz="2800">
                <a:solidFill>
                  <a:schemeClr val="accent1">
                    <a:lumMod val="50000"/>
                  </a:schemeClr>
                </a:solidFill>
                <a:latin typeface="Abadi"/>
              </a:rPr>
              <a:t>WHOM(</a:t>
            </a:r>
            <a:r>
              <a:rPr lang="ko-KR" altLang="en-US" sz="2800">
                <a:solidFill>
                  <a:schemeClr val="accent1">
                    <a:lumMod val="50000"/>
                  </a:schemeClr>
                </a:solidFill>
                <a:latin typeface="Abadi"/>
              </a:rPr>
              <a:t>누구에게 제공 하는가</a:t>
            </a:r>
            <a:r>
              <a:rPr lang="en-US" altLang="ko-KR" sz="2800">
                <a:solidFill>
                  <a:schemeClr val="accent1">
                    <a:lumMod val="50000"/>
                  </a:schemeClr>
                </a:solidFill>
                <a:latin typeface="Abadi"/>
              </a:rPr>
              <a:t>)</a:t>
            </a:r>
          </a:p>
          <a:p>
            <a:pPr algn="just">
              <a:defRPr/>
            </a:pPr>
            <a:endParaRPr lang="en-US" altLang="ko-KR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defRPr/>
            </a:pP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네비게이션을 배급하는 대기업들</a:t>
            </a:r>
          </a:p>
          <a:p>
            <a:pPr algn="just">
              <a:defRPr/>
            </a:pPr>
            <a:endParaRPr lang="en-US" altLang="ko-KR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defRPr/>
            </a:pP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대기업의 네비게이션을 이용하는 운전자 </a:t>
            </a:r>
          </a:p>
          <a:p>
            <a:pPr algn="just">
              <a:defRPr/>
            </a:pPr>
            <a:endParaRPr lang="en-US" altLang="ko-KR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defRPr/>
            </a:pP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주차 문제가 잦은 곳 및 대한민국의 시민들</a:t>
            </a:r>
          </a:p>
          <a:p>
            <a:pPr algn="just">
              <a:defRPr/>
            </a:pPr>
            <a:endParaRPr lang="en-US" altLang="ko-KR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defRPr/>
            </a:pPr>
            <a:r>
              <a:rPr lang="ko-KR" altLang="en-US">
                <a:solidFill>
                  <a:schemeClr val="accent1">
                    <a:lumMod val="50000"/>
                  </a:schemeClr>
                </a:solidFill>
              </a:rPr>
              <a:t>도로 교통 관리자</a:t>
            </a:r>
            <a:endParaRPr lang="en-US" altLang="ko-KR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/>
            <p:cNvSpPr txBox="1"/>
            <p:nvPr/>
          </p:nvSpPr>
          <p:spPr>
            <a:xfrm>
              <a:off x="6817895" y="310803"/>
              <a:ext cx="1626970" cy="311679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817895" y="3350782"/>
              <a:ext cx="1865095" cy="8197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800" b="1" spc="-300">
                  <a:solidFill>
                    <a:schemeClr val="bg1"/>
                  </a:solidFill>
                  <a:latin typeface="+mn-ea"/>
                </a:rPr>
                <a:t>Define</a:t>
              </a:r>
            </a:p>
          </p:txBody>
        </p:sp>
        <p:cxnSp>
          <p:nvCxnSpPr>
            <p:cNvPr id="4" name="직선 연결선 3"/>
            <p:cNvCxnSpPr/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E19BBCED-F1C1-C64B-7640-32EBC0489A72}"/>
              </a:ext>
            </a:extLst>
          </p:cNvPr>
          <p:cNvSpPr txBox="1"/>
          <p:nvPr/>
        </p:nvSpPr>
        <p:spPr>
          <a:xfrm flipH="1">
            <a:off x="224798" y="216174"/>
            <a:ext cx="4873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Define</a:t>
            </a:r>
            <a:endParaRPr lang="ko-KR" altLang="en-US" sz="3200" b="1" spc="-300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B8E3F10-7B1B-C990-ACE5-3C4507240ABA}"/>
              </a:ext>
            </a:extLst>
          </p:cNvPr>
          <p:cNvSpPr txBox="1"/>
          <p:nvPr/>
        </p:nvSpPr>
        <p:spPr>
          <a:xfrm>
            <a:off x="390307" y="1256465"/>
            <a:ext cx="5001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  <a:p>
            <a:pPr algn="just"/>
            <a:endParaRPr lang="en-US" altLang="ko-K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4B4505-0FE4-9D44-EF9A-19FA59361C82}"/>
              </a:ext>
            </a:extLst>
          </p:cNvPr>
          <p:cNvSpPr txBox="1"/>
          <p:nvPr/>
        </p:nvSpPr>
        <p:spPr>
          <a:xfrm>
            <a:off x="1021901" y="2554547"/>
            <a:ext cx="913076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Target </a:t>
            </a:r>
            <a:r>
              <a:rPr lang="ko-KR" altLang="en-US" sz="3200" dirty="0"/>
              <a:t>이용자들이 </a:t>
            </a:r>
            <a:r>
              <a:rPr lang="ko-KR" altLang="en-US" sz="3200" b="1" dirty="0">
                <a:solidFill>
                  <a:srgbClr val="002060"/>
                </a:solidFill>
              </a:rPr>
              <a:t>기존 주차장들의 이용 효율성을 높일 수 있는 방법</a:t>
            </a:r>
            <a:r>
              <a:rPr lang="ko-KR" altLang="en-US" sz="3200" dirty="0"/>
              <a:t>을 찾아 </a:t>
            </a:r>
            <a:r>
              <a:rPr lang="ko-KR" altLang="en-US" sz="3200" b="1" dirty="0">
                <a:solidFill>
                  <a:srgbClr val="FF0000"/>
                </a:solidFill>
              </a:rPr>
              <a:t>사회적 문제의 발생률을 감소</a:t>
            </a:r>
            <a:r>
              <a:rPr lang="ko-KR" altLang="en-US" sz="3200" dirty="0"/>
              <a:t> 시키고자  함</a:t>
            </a:r>
            <a:r>
              <a:rPr lang="en-US" altLang="ko-KR" sz="3200" dirty="0"/>
              <a:t>.</a:t>
            </a:r>
          </a:p>
          <a:p>
            <a:pPr algn="ctr"/>
            <a:r>
              <a:rPr lang="ko-KR" altLang="en-US" sz="3200" b="1" dirty="0">
                <a:solidFill>
                  <a:srgbClr val="002060"/>
                </a:solidFill>
              </a:rPr>
              <a:t>주차장 이용 효율 향상을 위해서 체계적인 주차장 정보화가 필요</a:t>
            </a:r>
            <a:r>
              <a:rPr lang="ko-KR" altLang="en-US" sz="3200" dirty="0"/>
              <a:t>하다고 판단 </a:t>
            </a:r>
            <a:endParaRPr lang="en-US" altLang="ko-KR" sz="3200" dirty="0"/>
          </a:p>
          <a:p>
            <a:pPr marL="457200" indent="-457200" algn="ctr">
              <a:buFont typeface="Wingdings" panose="05000000000000000000" pitchFamily="2" charset="2"/>
              <a:buChar char="Ø"/>
            </a:pPr>
            <a:r>
              <a:rPr lang="ko-KR" altLang="en-US" sz="3200" dirty="0"/>
              <a:t> 서비스 개발 </a:t>
            </a:r>
          </a:p>
        </p:txBody>
      </p:sp>
      <p:sp>
        <p:nvSpPr>
          <p:cNvPr id="44" name="양쪽 대괄호 43">
            <a:extLst>
              <a:ext uri="{FF2B5EF4-FFF2-40B4-BE49-F238E27FC236}">
                <a16:creationId xmlns:a16="http://schemas.microsoft.com/office/drawing/2014/main" id="{6DF81142-3A94-E693-2DA1-00C72848A491}"/>
              </a:ext>
            </a:extLst>
          </p:cNvPr>
          <p:cNvSpPr/>
          <p:nvPr/>
        </p:nvSpPr>
        <p:spPr>
          <a:xfrm>
            <a:off x="726655" y="2353313"/>
            <a:ext cx="10189584" cy="3406464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91DE00F-8FEA-50AA-75ED-8EB86305F138}"/>
              </a:ext>
            </a:extLst>
          </p:cNvPr>
          <p:cNvSpPr/>
          <p:nvPr/>
        </p:nvSpPr>
        <p:spPr>
          <a:xfrm>
            <a:off x="2667621" y="1377194"/>
            <a:ext cx="5839327" cy="877954"/>
          </a:xfrm>
          <a:prstGeom prst="roundRect">
            <a:avLst>
              <a:gd name="adj" fmla="val 48203"/>
            </a:avLst>
          </a:prstGeom>
          <a:solidFill>
            <a:schemeClr val="accent2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E6459C-9733-0460-AD83-6BC479408EC1}"/>
              </a:ext>
            </a:extLst>
          </p:cNvPr>
          <p:cNvSpPr txBox="1"/>
          <p:nvPr/>
        </p:nvSpPr>
        <p:spPr>
          <a:xfrm flipH="1">
            <a:off x="3150716" y="1494197"/>
            <a:ext cx="4873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300" dirty="0">
                <a:solidFill>
                  <a:schemeClr val="bg1"/>
                </a:solidFill>
                <a:latin typeface="+mn-ea"/>
              </a:rPr>
              <a:t>Design Thinking</a:t>
            </a:r>
            <a:endParaRPr lang="ko-KR" altLang="en-US" sz="3200" b="1" spc="-3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24958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_008_10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4D60"/>
      </a:accent1>
      <a:accent2>
        <a:srgbClr val="006182"/>
      </a:accent2>
      <a:accent3>
        <a:srgbClr val="4E849C"/>
      </a:accent3>
      <a:accent4>
        <a:srgbClr val="DCDBD9"/>
      </a:accent4>
      <a:accent5>
        <a:srgbClr val="3B626E"/>
      </a:accent5>
      <a:accent6>
        <a:srgbClr val="27383E"/>
      </a:accent6>
      <a:hlink>
        <a:srgbClr val="3F3F3F"/>
      </a:hlink>
      <a:folHlink>
        <a:srgbClr val="3F3F3F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772</Words>
  <Application>Microsoft Macintosh PowerPoint</Application>
  <PresentationFormat>와이드스크린</PresentationFormat>
  <Paragraphs>250</Paragraphs>
  <Slides>21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맑은 고딕</vt:lpstr>
      <vt:lpstr>맑은고딕</vt:lpstr>
      <vt:lpstr>Pretendard</vt:lpstr>
      <vt:lpstr>Pretendard Black</vt:lpstr>
      <vt:lpstr>Abadi</vt:lpstr>
      <vt:lpstr>Arial</vt:lpstr>
      <vt:lpstr>Symbol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민찬 주</cp:lastModifiedBy>
  <cp:revision>52</cp:revision>
  <dcterms:created xsi:type="dcterms:W3CDTF">2022-08-03T01:14:38Z</dcterms:created>
  <dcterms:modified xsi:type="dcterms:W3CDTF">2025-03-12T11:49:58Z</dcterms:modified>
  <cp:version/>
</cp:coreProperties>
</file>

<file path=docProps/thumbnail.jpeg>
</file>